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7" r:id="rId3"/>
    <p:sldId id="279" r:id="rId4"/>
    <p:sldId id="286" r:id="rId5"/>
    <p:sldId id="280" r:id="rId6"/>
    <p:sldId id="281" r:id="rId7"/>
    <p:sldId id="283" r:id="rId8"/>
    <p:sldId id="284" r:id="rId9"/>
    <p:sldId id="256" r:id="rId10"/>
    <p:sldId id="257" r:id="rId11"/>
    <p:sldId id="269" r:id="rId12"/>
    <p:sldId id="258" r:id="rId13"/>
    <p:sldId id="270" r:id="rId14"/>
    <p:sldId id="259" r:id="rId15"/>
    <p:sldId id="271" r:id="rId16"/>
    <p:sldId id="28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78" r:id="rId27"/>
    <p:sldId id="273" r:id="rId28"/>
    <p:sldId id="274" r:id="rId29"/>
    <p:sldId id="275" r:id="rId30"/>
    <p:sldId id="276" r:id="rId31"/>
    <p:sldId id="277" r:id="rId32"/>
    <p:sldId id="289" r:id="rId33"/>
    <p:sldId id="290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3715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876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866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4462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0670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3031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0342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882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999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0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6085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7721-108D-4D64-8B71-26E292942C10}" type="datetimeFigureOut">
              <a:rPr kumimoji="1" lang="ja-JP" altLang="en-US" smtClean="0"/>
              <a:pPr/>
              <a:t>2018/9/6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A199-B3FB-4466-9E70-21291C930A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303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中国きり絵のコピ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5121"/>
            <a:ext cx="12192000" cy="723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alpha val="72000"/>
            </a:schemeClr>
          </a:solidFill>
          <a:effectLst>
            <a:outerShdw blurRad="1270000" dist="317500" dir="21540000" sy="-23000" kx="-800400" algn="bl" rotWithShape="0">
              <a:prstClr val="black">
                <a:alpha val="78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 prstMaterial="metal">
            <a:bevelT prst="relaxedInset"/>
            <a:extrusionClr>
              <a:schemeClr val="tx1"/>
            </a:extrusionClr>
            <a:contourClr>
              <a:schemeClr val="bg1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algn="ctr"/>
            <a:r>
              <a:rPr lang="ja-JP" altLang="en-US" sz="7200" b="1" spc="1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自主中国語講座</a:t>
            </a:r>
            <a:endParaRPr kumimoji="1" lang="ja-JP" altLang="en-US" sz="7200" b="1" spc="13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喝   墨</a:t>
            </a:r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770354" cy="26248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どんな意味？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①　</a:t>
            </a:r>
            <a:r>
              <a:rPr lang="ja-JP" altLang="en-US" sz="3600" dirty="0" smtClean="0"/>
              <a:t>ダイ</a:t>
            </a:r>
            <a:r>
              <a:rPr lang="ja-JP" altLang="en-US" sz="3600" dirty="0" smtClean="0"/>
              <a:t>ビ</a:t>
            </a:r>
            <a:r>
              <a:rPr lang="ja-JP" altLang="en-US" sz="3600" dirty="0" smtClean="0"/>
              <a:t>ング</a:t>
            </a:r>
            <a:r>
              <a:rPr lang="ja-JP" altLang="en-US" sz="3600" dirty="0" smtClean="0"/>
              <a:t>をする。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②　学問をする。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③　賄賂をもらう。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5054" y="4450459"/>
            <a:ext cx="23262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ヒント</a:t>
            </a:r>
            <a:endParaRPr kumimoji="1" lang="en-US" altLang="ja-JP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喝 </a:t>
            </a:r>
            <a:r>
              <a:rPr lang="ja-JP" altLang="en-US" sz="2000" b="1" dirty="0" smtClean="0"/>
              <a:t>：飲む</a:t>
            </a:r>
            <a:endParaRPr lang="en-US" altLang="ja-JP" sz="2000" b="1" dirty="0" smtClean="0"/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墨水</a:t>
            </a:r>
            <a:r>
              <a:rPr lang="ja-JP" altLang="en-US" sz="2000" b="1" dirty="0" smtClean="0"/>
              <a:t>：墨汁、インク</a:t>
            </a:r>
            <a:endParaRPr lang="en-US" altLang="ja-JP" sz="2000" b="1" dirty="0" smtClean="0"/>
          </a:p>
          <a:p>
            <a:endParaRPr lang="en-US" altLang="zh-CN" sz="2000" b="1" dirty="0" smtClean="0"/>
          </a:p>
          <a:p>
            <a:r>
              <a:rPr kumimoji="1" lang="ja-JP" altLang="en-US" sz="2000" dirty="0" smtClean="0"/>
              <a:t>直訳：「</a:t>
            </a:r>
            <a:r>
              <a:rPr lang="ja-JP" altLang="en-US" sz="2000" b="1" dirty="0" smtClean="0"/>
              <a:t>墨汁</a:t>
            </a:r>
            <a:r>
              <a:rPr kumimoji="1" lang="ja-JP" altLang="en-US" sz="2000" dirty="0" smtClean="0"/>
              <a:t>を飲む」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722374" y="1880270"/>
            <a:ext cx="4468762" cy="7301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正解</a:t>
            </a:r>
            <a:r>
              <a:rPr lang="ja-JP" altLang="en-US" sz="3600" dirty="0" smtClean="0"/>
              <a:t>は</a:t>
            </a:r>
            <a:endParaRPr lang="ja-JP" altLang="en-US" sz="36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39792" y="3067913"/>
            <a:ext cx="4468762" cy="7301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/>
              <a:t>②　学問をする。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0182" y="4161714"/>
            <a:ext cx="1145418" cy="23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3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02474 0.07338 L 0.04805 -2.59259E-6 L 0.07292 0.07338 L 0.09792 -2.59259E-6 L 0.12123 0.07338 L 0.14597 -2.59259E-6 L 0.16927 0.07338 L 0.19427 -2.59259E-6 L 0.21914 0.07338 L 0.24258 -2.59259E-6 L 0.26732 0.07338 L 0.29063 -2.59259E-6 L 0.3155 0.07338 L 0.3405 -2.59259E-6 L 0.3638 0.07338 L 0.3888 -2.59259E-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喝墨水 </a:t>
            </a:r>
            <a:r>
              <a:rPr lang="en-US" altLang="ja-JP" sz="2800" dirty="0" err="1" smtClean="0"/>
              <a:t>hē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mò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shuǐ</a:t>
            </a:r>
            <a:r>
              <a:rPr lang="en-US" altLang="ja-JP" sz="2800" dirty="0" smtClean="0"/>
              <a:t> </a:t>
            </a:r>
            <a:r>
              <a:rPr lang="ja-JP" altLang="en-US" sz="6000" dirty="0" smtClean="0"/>
              <a:t>　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学問をする</a:t>
            </a:r>
            <a:endParaRPr kumimoji="1" lang="ja-JP" altLang="en-US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057" y="1512118"/>
            <a:ext cx="10903389" cy="39481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 smtClean="0"/>
              <a:t>解説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000" dirty="0" smtClean="0"/>
              <a:t>「墨汁」は読んで字のごとく「墨汁、インク」という意味ですが、転じて「学問・教養」という意味を表すことがあります。</a:t>
            </a:r>
          </a:p>
          <a:p>
            <a:pPr marL="0" indent="0">
              <a:buNone/>
            </a:pPr>
            <a:r>
              <a:rPr lang="ja-JP" altLang="en-US" sz="2000" dirty="0" smtClean="0"/>
              <a:t>　「喝墨水」は直訳すると「墨汁を飲む」ですが、「学校で勉強する、学問する、教養がある」などの意味を表します。</a:t>
            </a:r>
          </a:p>
          <a:p>
            <a:pPr marL="0" indent="0">
              <a:buNone/>
            </a:pPr>
            <a:r>
              <a:rPr lang="ja-JP" altLang="en-US" sz="2000" dirty="0" smtClean="0"/>
              <a:t>　ちなみに「外国で勉強する」は「喝洋墨水」といいます。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400" b="1" dirty="0" smtClean="0"/>
              <a:t>例文</a:t>
            </a:r>
          </a:p>
          <a:p>
            <a:pPr marL="0" indent="0">
              <a:buNone/>
            </a:pPr>
            <a:r>
              <a:rPr lang="ja-JP" altLang="en-US" sz="2000" dirty="0" smtClean="0"/>
              <a:t>他没有喝过墨水　</a:t>
            </a:r>
            <a:r>
              <a:rPr lang="en-US" altLang="ja-JP" sz="2000" dirty="0" err="1" smtClean="0"/>
              <a:t>tā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méi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yŏu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hē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guò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mò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shuǐ</a:t>
            </a:r>
            <a:r>
              <a:rPr lang="ja-JP" altLang="en-US" sz="2000" dirty="0" smtClean="0"/>
              <a:t>　　彼は学問をしたことがない。</a:t>
            </a:r>
          </a:p>
          <a:p>
            <a:pPr marL="0" indent="0">
              <a:buNone/>
            </a:pPr>
            <a:r>
              <a:rPr lang="ja-JP" altLang="en-US" sz="2000" dirty="0" smtClean="0"/>
              <a:t>他喝过洋墨水　　</a:t>
            </a:r>
            <a:r>
              <a:rPr lang="en-US" altLang="ja-JP" sz="2000" dirty="0" err="1" smtClean="0"/>
              <a:t>tā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hē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guò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yáng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mò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shuǐ</a:t>
            </a:r>
            <a:r>
              <a:rPr lang="ja-JP" altLang="en-US" sz="2000" dirty="0" smtClean="0"/>
              <a:t>　　　　　彼は留学したことがある。</a:t>
            </a:r>
          </a:p>
        </p:txBody>
      </p:sp>
    </p:spTree>
    <p:extLst>
      <p:ext uri="{BB962C8B-B14F-4D97-AF65-F5344CB8AC3E}">
        <p14:creationId xmlns:p14="http://schemas.microsoft.com/office/powerpoint/2010/main" xmlns="" val="11723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425176" cy="252335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どんな意味？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①　０点を取る。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②　うぬぼれる。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③　腹を壊す。</a:t>
            </a:r>
            <a:endParaRPr kumimoji="1" lang="ja-JP" altLang="en-US" sz="36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141713" y="2454449"/>
            <a:ext cx="4468762" cy="7301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①　</a:t>
            </a:r>
            <a:r>
              <a:rPr lang="ja-JP" altLang="en-US" sz="3600" dirty="0"/>
              <a:t>０</a:t>
            </a:r>
            <a:r>
              <a:rPr lang="ja-JP" altLang="en-US" sz="3600" dirty="0" smtClean="0"/>
              <a:t>点を取る。</a:t>
            </a:r>
            <a:endParaRPr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吃</a:t>
            </a:r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鸭  蛋</a:t>
            </a:r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kumimoji="1" lang="ja-JP" altLang="en-US" sz="6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5054" y="4450459"/>
            <a:ext cx="3214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000" dirty="0" smtClean="0"/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吃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ja-JP" altLang="en-US" sz="2000" b="1" dirty="0" smtClean="0"/>
              <a:t>：食べる</a:t>
            </a:r>
            <a:endParaRPr lang="en-US" altLang="ja-JP" sz="2000" b="1" dirty="0" smtClean="0"/>
          </a:p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鸭蛋 </a:t>
            </a:r>
            <a:r>
              <a:rPr lang="ja-JP" altLang="en-US" sz="2000" b="1" dirty="0" smtClean="0"/>
              <a:t>：</a:t>
            </a:r>
            <a:r>
              <a:rPr lang="ja-JP" altLang="en-US" sz="2000" b="1" dirty="0"/>
              <a:t>アヒル</a:t>
            </a:r>
            <a:r>
              <a:rPr lang="ja-JP" altLang="en-US" sz="2000" b="1" dirty="0" smtClean="0"/>
              <a:t>の卵</a:t>
            </a:r>
            <a:endParaRPr lang="en-US" altLang="ja-JP" sz="2000" b="1" dirty="0" smtClean="0"/>
          </a:p>
          <a:p>
            <a:endParaRPr lang="en-US" altLang="zh-CN" sz="2000" b="1" dirty="0" smtClean="0"/>
          </a:p>
          <a:p>
            <a:r>
              <a:rPr kumimoji="1" lang="ja-JP" altLang="en-US" sz="2000" dirty="0" smtClean="0"/>
              <a:t>直訳：「アヒルの卵を食べる」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696248" y="1710453"/>
            <a:ext cx="4468762" cy="7301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正解</a:t>
            </a:r>
            <a:r>
              <a:rPr lang="ja-JP" altLang="en-US" sz="3600" dirty="0" smtClean="0"/>
              <a:t>は</a:t>
            </a:r>
            <a:endParaRPr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392" y="3697605"/>
            <a:ext cx="44481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8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02474 0.07338 L 0.04805 7.40741E-7 L 0.07292 0.07338 L 0.09792 7.40741E-7 L 0.12123 0.07338 L 0.14597 7.40741E-7 L 0.16927 0.07338 L 0.19427 7.40741E-7 L 0.21914 0.07338 L 0.24258 7.40741E-7 L 0.26732 0.07338 L 0.29063 7.40741E-7 L 0.3155 0.07338 L 0.3405 7.40741E-7 L 0.36381 0.07338 L 0.38881 7.40741E-7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吃</a:t>
            </a:r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鸭  蛋</a:t>
            </a:r>
            <a:r>
              <a:rPr lang="en-US" altLang="ja-JP" sz="2700" dirty="0" err="1" smtClean="0"/>
              <a:t>chī</a:t>
            </a:r>
            <a:r>
              <a:rPr lang="en-US" altLang="ja-JP" sz="2700" dirty="0" smtClean="0"/>
              <a:t> </a:t>
            </a:r>
            <a:r>
              <a:rPr lang="en-US" altLang="ja-JP" sz="2700" dirty="0" err="1" smtClean="0"/>
              <a:t>yā</a:t>
            </a:r>
            <a:r>
              <a:rPr lang="en-US" altLang="ja-JP" sz="2700" dirty="0" smtClean="0"/>
              <a:t> </a:t>
            </a:r>
            <a:r>
              <a:rPr lang="en-US" altLang="ja-JP" sz="2700" dirty="0" err="1" smtClean="0"/>
              <a:t>dàn</a:t>
            </a:r>
            <a:r>
              <a:rPr lang="en-US" altLang="ja-JP" sz="2700" dirty="0" smtClean="0"/>
              <a:t> </a:t>
            </a:r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０点を取る。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9308" y="1551306"/>
            <a:ext cx="10903389" cy="39481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 smtClean="0"/>
              <a:t>解説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000" dirty="0" smtClean="0"/>
              <a:t>直訳すると「アヒルの卵を食べる」です。</a:t>
            </a:r>
          </a:p>
          <a:p>
            <a:pPr marL="0" indent="0">
              <a:buNone/>
            </a:pPr>
            <a:r>
              <a:rPr lang="ja-JP" altLang="en-US" sz="2000" dirty="0" smtClean="0"/>
              <a:t>アヒルの卵の形と０（ゼロ）の形が似ていることから「０点を取る」という意味をあらわすようになりました。</a:t>
            </a:r>
          </a:p>
          <a:p>
            <a:pPr marL="0" indent="0">
              <a:buNone/>
            </a:pPr>
            <a:r>
              <a:rPr lang="ja-JP" altLang="en-US" sz="2000" dirty="0" smtClean="0"/>
              <a:t>テストの点数まで食べ物を使って表すのが、食いしん坊の大国中国らしいですね。</a:t>
            </a:r>
          </a:p>
          <a:p>
            <a:pPr marL="0" indent="0">
              <a:buNone/>
            </a:pPr>
            <a:r>
              <a:rPr lang="ja-JP" altLang="en-US" sz="2400" b="1" dirty="0" smtClean="0"/>
              <a:t>例文</a:t>
            </a:r>
            <a:endParaRPr lang="ja-JP" altLang="en-US" sz="2000" dirty="0" smtClean="0"/>
          </a:p>
          <a:p>
            <a:pPr marL="0" indent="0">
              <a:buNone/>
            </a:pPr>
            <a:r>
              <a:rPr lang="ja-JP" altLang="en-US" sz="2000" dirty="0" smtClean="0"/>
              <a:t>你吃过鸭蛋吗？　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nǐ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chīguò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yā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dàn</a:t>
            </a:r>
            <a:r>
              <a:rPr lang="en-US" altLang="ja-JP" sz="2000" dirty="0" smtClean="0"/>
              <a:t> ma</a:t>
            </a:r>
            <a:r>
              <a:rPr lang="ja-JP" altLang="en-US" sz="2000" dirty="0" smtClean="0"/>
              <a:t>？　　　０点取ったことある？</a:t>
            </a:r>
          </a:p>
          <a:p>
            <a:pPr marL="0" indent="0">
              <a:buNone/>
            </a:pPr>
            <a:r>
              <a:rPr lang="ja-JP" altLang="en-US" sz="2000" dirty="0" smtClean="0"/>
              <a:t>我没有吃过鸭蛋　</a:t>
            </a:r>
            <a:r>
              <a:rPr lang="en-US" altLang="ja-JP" sz="2000" dirty="0" err="1" smtClean="0"/>
              <a:t>wŏ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méi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yŏu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chī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guo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yā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dàn</a:t>
            </a:r>
            <a:r>
              <a:rPr lang="ja-JP" altLang="en-US" sz="2000" dirty="0" smtClean="0"/>
              <a:t>　０点を取ったことがない。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3468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炒  鱿  鱼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369420" cy="2489897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どんな意味？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①　耐え忍ぶ。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②　解雇する。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③　日焼けする。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5054" y="4439308"/>
            <a:ext cx="2454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000" dirty="0" smtClean="0"/>
          </a:p>
          <a:p>
            <a:r>
              <a:rPr lang="zh-CN" altLang="en-US" sz="2000" b="1" dirty="0" smtClean="0"/>
              <a:t>炒</a:t>
            </a:r>
            <a:r>
              <a:rPr lang="ja-JP" altLang="en-US" sz="2000" b="1" dirty="0" smtClean="0"/>
              <a:t>：炒める</a:t>
            </a:r>
            <a:endParaRPr lang="en-US" altLang="ja-JP" sz="2000" b="1" dirty="0" smtClean="0"/>
          </a:p>
          <a:p>
            <a:r>
              <a:rPr lang="zh-CN" altLang="en-US" sz="2000" b="1" dirty="0" smtClean="0"/>
              <a:t>鱿 鱼</a:t>
            </a:r>
            <a:r>
              <a:rPr lang="ja-JP" altLang="en-US" sz="2000" b="1" dirty="0" smtClean="0"/>
              <a:t>：イカ</a:t>
            </a:r>
            <a:endParaRPr lang="en-US" altLang="ja-JP" sz="2000" b="1" dirty="0" smtClean="0"/>
          </a:p>
          <a:p>
            <a:endParaRPr lang="en-US" altLang="zh-CN" sz="2000" b="1" dirty="0" smtClean="0"/>
          </a:p>
          <a:p>
            <a:r>
              <a:rPr kumimoji="1" lang="ja-JP" altLang="en-US" sz="2000" dirty="0" smtClean="0"/>
              <a:t>直訳：「イカを炒める」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40631" y="3061864"/>
            <a:ext cx="4468762" cy="7301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/>
              <a:t>②　解雇</a:t>
            </a:r>
            <a:r>
              <a:rPr lang="ja-JP" altLang="en-US" sz="3600" dirty="0" smtClean="0"/>
              <a:t>する</a:t>
            </a:r>
            <a:r>
              <a:rPr lang="ja-JP" altLang="en-US" sz="3600" dirty="0"/>
              <a:t>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580" y="2644650"/>
            <a:ext cx="2175820" cy="2764154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96248" y="1841083"/>
            <a:ext cx="4468762" cy="73019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正解</a:t>
            </a:r>
            <a:r>
              <a:rPr lang="ja-JP" altLang="en-US" sz="3600" dirty="0" smtClean="0"/>
              <a:t>は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385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02474 0.07338 L 0.04805 1.48148E-6 L 0.07292 0.07338 L 0.09792 1.48148E-6 L 0.12123 0.07338 L 0.14597 1.48148E-6 L 0.16927 0.07338 L 0.19427 1.48148E-6 L 0.21914 0.07338 L 0.24258 1.48148E-6 L 0.26732 0.07338 L 0.29063 1.48148E-6 L 0.3155 0.07338 L 0.3405 1.48148E-6 L 0.36381 0.07338 L 0.38881 1.48148E-6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炒  鱿  鱼</a:t>
            </a:r>
            <a:r>
              <a:rPr lang="en-US" altLang="ja-JP" sz="2800" dirty="0" err="1" smtClean="0"/>
              <a:t>chǎo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yóu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yú</a:t>
            </a:r>
            <a:r>
              <a:rPr kumimoji="1"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解雇する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9308" y="1551306"/>
            <a:ext cx="10903389" cy="394815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 smtClean="0"/>
              <a:t>解説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000" dirty="0" smtClean="0"/>
              <a:t>直訳すると「イカを炒める」です。</a:t>
            </a:r>
          </a:p>
          <a:p>
            <a:pPr marL="0" indent="0">
              <a:buNone/>
            </a:pPr>
            <a:r>
              <a:rPr lang="ja-JP" altLang="en-US" sz="2000" dirty="0" smtClean="0"/>
              <a:t>昔の労働者は布団持参の住み込みで、解雇を言い渡されると布団を丸くたたんで宿舎を去りました。</a:t>
            </a:r>
          </a:p>
          <a:p>
            <a:pPr marL="0" indent="0">
              <a:buNone/>
            </a:pPr>
            <a:r>
              <a:rPr lang="ja-JP" altLang="en-US" sz="2000" dirty="0" smtClean="0"/>
              <a:t>それが熱したイカが丸まっていく様子に似ていることから、「解雇する」という意味をあらわすようになりました。</a:t>
            </a:r>
          </a:p>
          <a:p>
            <a:pPr marL="0" indent="0">
              <a:buNone/>
            </a:pPr>
            <a:endParaRPr lang="ja-JP" altLang="en-US" sz="2000" dirty="0" smtClean="0"/>
          </a:p>
          <a:p>
            <a:pPr marL="0" indent="0">
              <a:buNone/>
            </a:pPr>
            <a:r>
              <a:rPr lang="ja-JP" altLang="en-US" sz="2400" b="1" dirty="0" smtClean="0"/>
              <a:t>例文</a:t>
            </a:r>
            <a:endParaRPr lang="ja-JP" altLang="en-US" sz="2000" dirty="0" smtClean="0"/>
          </a:p>
          <a:p>
            <a:pPr marL="0" indent="0">
              <a:buNone/>
            </a:pPr>
            <a:r>
              <a:rPr lang="ja-JP" altLang="en-US" sz="2000" dirty="0" smtClean="0"/>
              <a:t>我被炒了鱿鱼了　</a:t>
            </a:r>
            <a:r>
              <a:rPr lang="en-US" altLang="ja-JP" sz="2000" dirty="0" err="1" smtClean="0"/>
              <a:t>wŏ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bèi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chǎo</a:t>
            </a:r>
            <a:r>
              <a:rPr lang="en-US" altLang="ja-JP" sz="2000" dirty="0" smtClean="0"/>
              <a:t> le </a:t>
            </a:r>
            <a:r>
              <a:rPr lang="en-US" altLang="ja-JP" sz="2000" dirty="0" err="1" smtClean="0"/>
              <a:t>yóu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yú</a:t>
            </a:r>
            <a:r>
              <a:rPr lang="en-US" altLang="ja-JP" sz="2000" dirty="0" smtClean="0"/>
              <a:t> le</a:t>
            </a:r>
            <a:r>
              <a:rPr lang="ja-JP" altLang="en-US" sz="2000" dirty="0" smtClean="0"/>
              <a:t>　私、首になっちゃった。</a:t>
            </a:r>
          </a:p>
          <a:p>
            <a:pPr marL="0" indent="0">
              <a:buNone/>
            </a:pPr>
            <a:r>
              <a:rPr lang="ja-JP" altLang="en-US" sz="2000" dirty="0" smtClean="0"/>
              <a:t>我炒你的鱿鱼　　  </a:t>
            </a:r>
            <a:r>
              <a:rPr lang="en-US" altLang="ja-JP" sz="2000" dirty="0" err="1" smtClean="0"/>
              <a:t>wŏ</a:t>
            </a:r>
            <a:r>
              <a:rPr lang="ja-JP" altLang="en-US" sz="2000" dirty="0" smtClean="0"/>
              <a:t>　</a:t>
            </a:r>
            <a:r>
              <a:rPr lang="en-US" altLang="ja-JP" sz="2000" dirty="0" err="1" smtClean="0"/>
              <a:t>chǎo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nǐ</a:t>
            </a:r>
            <a:r>
              <a:rPr lang="en-US" altLang="ja-JP" sz="2000" dirty="0" smtClean="0"/>
              <a:t> de </a:t>
            </a:r>
            <a:r>
              <a:rPr lang="en-US" altLang="ja-JP" sz="2000" dirty="0" err="1" smtClean="0"/>
              <a:t>yóu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yú</a:t>
            </a:r>
            <a:r>
              <a:rPr lang="en-US" altLang="ja-JP" sz="2000" dirty="0" smtClean="0"/>
              <a:t>      </a:t>
            </a:r>
            <a:r>
              <a:rPr lang="ja-JP" altLang="en-US" sz="2000" dirty="0" smtClean="0"/>
              <a:t>あなたを首にします。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6385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5126" cy="4350566"/>
          </a:xfrm>
        </p:spPr>
        <p:txBody>
          <a:bodyPr>
            <a:noAutofit/>
          </a:bodyPr>
          <a:lstStyle/>
          <a:p>
            <a:r>
              <a:rPr lang="ja-JP" altLang="en-US" sz="8000" dirty="0" smtClean="0"/>
              <a:t>なんのや</a:t>
            </a:r>
            <a:r>
              <a:rPr lang="ja-JP" altLang="en-US" sz="8000" dirty="0" err="1" smtClean="0"/>
              <a:t>さい</a:t>
            </a:r>
            <a:r>
              <a:rPr lang="ja-JP" altLang="en-US" sz="8000" dirty="0" smtClean="0"/>
              <a:t>？　　</a:t>
            </a: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en-US" altLang="ja-JP" sz="8000" dirty="0" smtClean="0"/>
              <a:t/>
            </a:r>
            <a:br>
              <a:rPr lang="en-US" altLang="ja-JP" sz="8000" dirty="0" smtClean="0"/>
            </a:br>
            <a:r>
              <a:rPr lang="ja-JP" altLang="en-US" sz="8000" dirty="0" smtClean="0"/>
              <a:t>何だろう？ 中国語では？</a:t>
            </a:r>
            <a:endParaRPr kumimoji="1" lang="ja-JP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80" y="406400"/>
            <a:ext cx="11449034" cy="60298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80640" y="2260283"/>
            <a:ext cx="9144000" cy="2387600"/>
          </a:xfrm>
        </p:spPr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中国語　国名</a:t>
            </a:r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どこの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</a:t>
            </a:r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？？？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30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　国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3845312" cy="57188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どこの国？？？　簡単だよ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23975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341" y="2969399"/>
            <a:ext cx="4296937" cy="230193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6" y="23975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アメリカ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9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　利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810760" cy="57188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どこの国？？？　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23975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6" y="23975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チ　リ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989" y="2876134"/>
            <a:ext cx="3891011" cy="25771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38200" y="5931919"/>
            <a:ext cx="481076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　南アメリカだよ　</a:t>
            </a:r>
            <a:endParaRPr lang="ja-JP" altLang="en-US" dirty="0"/>
          </a:p>
        </p:txBody>
      </p:sp>
      <p:pic>
        <p:nvPicPr>
          <p:cNvPr id="10" name="図 9" descr="モア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3940" y="3215913"/>
            <a:ext cx="3437895" cy="24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3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中国きり絵のコピ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60246" cy="685799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12401550" cy="6858000"/>
          </a:xfrm>
          <a:solidFill>
            <a:schemeClr val="bg1">
              <a:alpha val="7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dirty="0" smtClean="0"/>
              <a:t>			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			</a:t>
            </a:r>
            <a:r>
              <a:rPr lang="ja-JP" altLang="en-US" dirty="0" smtClean="0"/>
              <a:t>●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绕口令 ！！！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b="1" dirty="0" smtClean="0"/>
              <a:t>早口言葉！！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猜谜节目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！！！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ja-JP" altLang="en-US" dirty="0" smtClean="0"/>
              <a:t>クイズ！！！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 </a:t>
            </a:r>
            <a:r>
              <a:rPr lang="ja-JP" altLang="en-US" dirty="0"/>
              <a:t>　</a:t>
            </a:r>
            <a:r>
              <a:rPr lang="ja-JP" altLang="en-US" dirty="0" smtClean="0"/>
              <a:t> 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・中国語 慣用句　 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何のこと？？？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				</a:t>
            </a:r>
            <a:r>
              <a:rPr kumimoji="1" lang="ja-JP" altLang="en-US" dirty="0" smtClean="0"/>
              <a:t>・</a:t>
            </a:r>
            <a:r>
              <a:rPr lang="ja-JP" altLang="en-US" dirty="0" smtClean="0"/>
              <a:t>なんのや</a:t>
            </a:r>
            <a:r>
              <a:rPr lang="ja-JP" altLang="en-US" dirty="0" err="1" smtClean="0"/>
              <a:t>さい</a:t>
            </a:r>
            <a:r>
              <a:rPr lang="ja-JP" altLang="en-US" dirty="0" smtClean="0"/>
              <a:t>？</a:t>
            </a:r>
            <a:r>
              <a:rPr kumimoji="1" lang="ja-JP" altLang="en-US" dirty="0" smtClean="0"/>
              <a:t>　　何だろう？ </a:t>
            </a:r>
            <a:r>
              <a:rPr lang="ja-JP" altLang="en-US" dirty="0" smtClean="0"/>
              <a:t>中国語では？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・中国語 国名　 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どこの国？？</a:t>
            </a:r>
            <a:endParaRPr kumimoji="1" lang="en-US" altLang="zh-CN" dirty="0" smtClean="0"/>
          </a:p>
          <a:p>
            <a:pPr marL="0" indent="0">
              <a:buNone/>
            </a:pPr>
            <a:r>
              <a:rPr kumimoji="1" lang="en-US" altLang="ja-JP" dirty="0" smtClean="0"/>
              <a:t>			</a:t>
            </a:r>
            <a:r>
              <a:rPr lang="ja-JP" altLang="en-US" dirty="0" smtClean="0"/>
              <a:t>●</a:t>
            </a:r>
            <a:r>
              <a:rPr kumimoji="1"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</a:t>
            </a:r>
            <a:r>
              <a:rPr lang="zh-CN" altLang="en-US" dirty="0" smtClean="0"/>
              <a:t>        </a:t>
            </a:r>
            <a:r>
              <a:rPr lang="en-US" altLang="zh-CN" dirty="0" smtClean="0"/>
              <a:t>	</a:t>
            </a:r>
            <a:r>
              <a:rPr kumimoji="1" lang="ja-JP" altLang="en-US" dirty="0" smtClean="0"/>
              <a:t>一緒に歌いましょう！！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				</a:t>
            </a:r>
            <a:r>
              <a:rPr lang="ja-JP" altLang="en-US" dirty="0" smtClean="0"/>
              <a:t>・</a:t>
            </a:r>
            <a:r>
              <a:rPr lang="ja-JP" altLang="en-US" dirty="0"/>
              <a:t>幸福</a:t>
            </a:r>
            <a:r>
              <a:rPr lang="ja-JP" altLang="en-US" dirty="0" smtClean="0"/>
              <a:t>拍手歌　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幸せなら手をたたこう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914" y="536575"/>
            <a:ext cx="10515600" cy="43497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ja-JP" altLang="en-US" sz="3200" b="1" spc="130" dirty="0" smtClean="0"/>
              <a:t>自主中国語講座</a:t>
            </a:r>
            <a:endParaRPr kumimoji="1" lang="ja-JP" altLang="en-US" sz="3200" b="1" spc="130" dirty="0"/>
          </a:p>
        </p:txBody>
      </p:sp>
    </p:spTree>
    <p:extLst>
      <p:ext uri="{BB962C8B-B14F-4D97-AF65-F5344CB8AC3E}">
        <p14:creationId xmlns:p14="http://schemas.microsoft.com/office/powerpoint/2010/main" xmlns="" val="2749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德 国</a:t>
            </a:r>
            <a:endParaRPr kumimoji="1"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440382" cy="57188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どこの国？？？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32103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6" y="2397512"/>
            <a:ext cx="3420966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　イ　ツ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505" y="3782199"/>
            <a:ext cx="4315592" cy="252356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97781" y="2638177"/>
            <a:ext cx="4440382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    ヨーロッパだよ　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402" y="3782199"/>
            <a:ext cx="2177618" cy="23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68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モンサンみっしゃ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747" y="3924987"/>
            <a:ext cx="4377986" cy="25976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法　</a:t>
            </a:r>
            <a:r>
              <a:rPr kumimoji="1" lang="zh-CN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国</a:t>
            </a:r>
            <a:endParaRPr kumimoji="1"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4565074" cy="57188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どこの国？？？　ヨーロッパだよ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23975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5" y="2397512"/>
            <a:ext cx="4069896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 ラ</a:t>
            </a: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ン</a:t>
            </a: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912" y="3169920"/>
            <a:ext cx="4034555" cy="26556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フランス　ルーブル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3462" y="3906175"/>
            <a:ext cx="4499414" cy="2547891"/>
          </a:xfrm>
          <a:prstGeom prst="rect">
            <a:avLst/>
          </a:prstGeom>
        </p:spPr>
      </p:pic>
      <p:pic>
        <p:nvPicPr>
          <p:cNvPr id="11" name="図 10" descr="エッフェル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6210" y="3719743"/>
            <a:ext cx="4705790" cy="29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7888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意 大 利</a:t>
            </a:r>
            <a:endParaRPr kumimoji="1"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4675910" cy="57188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どこの国？？？　ヨーロッパだよ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2397512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5" y="2397512"/>
            <a:ext cx="4069896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 タ リ ア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120" y="3172576"/>
            <a:ext cx="3950784" cy="2623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ピ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5250" y="3261466"/>
            <a:ext cx="2766226" cy="20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5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越　南</a:t>
            </a:r>
            <a:endParaRPr kumimoji="1"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4412673" cy="57188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どこの国？？？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98161" y="2393429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5" y="2397512"/>
            <a:ext cx="4069896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ベ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ト ナ ム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055" y="2969399"/>
            <a:ext cx="4522070" cy="300634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358" y="3233304"/>
            <a:ext cx="2457450" cy="3467100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98156" y="2934199"/>
            <a:ext cx="4412673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アジアだよ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75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泰  国</a:t>
            </a:r>
            <a:endParaRPr kumimoji="1"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454236" cy="57188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どこの国？？？　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200" y="328420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5" y="2397512"/>
            <a:ext cx="4069896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  イ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022" y="3856092"/>
            <a:ext cx="4210775" cy="2771590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44283" y="2487446"/>
            <a:ext cx="4454236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アジアだよ　</a:t>
            </a:r>
            <a:endParaRPr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0619" y="3149816"/>
            <a:ext cx="2832822" cy="17036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541" y="4214595"/>
            <a:ext cx="43529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8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印 度 尼 西 亚</a:t>
            </a:r>
            <a:endParaRPr kumimoji="1"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4232564" cy="57188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どこの国？？？　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38199" y="2246938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国旗</a:t>
            </a:r>
            <a:r>
              <a:rPr lang="ja-JP" altLang="en-US" dirty="0" smtClean="0"/>
              <a:t>は？</a:t>
            </a:r>
            <a:endParaRPr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168376" y="1825625"/>
            <a:ext cx="2908610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ja-JP" altLang="en-US" dirty="0"/>
              <a:t>は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168375" y="2397512"/>
            <a:ext cx="4527096" cy="571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インドネシア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849" y="3180581"/>
            <a:ext cx="4505325" cy="2886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2681" y="3180581"/>
            <a:ext cx="2428875" cy="3267075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38200" y="2759268"/>
            <a:ext cx="4232564" cy="57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アジアだよ　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34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02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  </a:t>
            </a:r>
            <a:r>
              <a:rPr lang="zh-CN" altLang="en-US" dirty="0" smtClean="0"/>
              <a:t> 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　　</a:t>
            </a:r>
            <a:r>
              <a:rPr lang="zh-CN" altLang="en-US" dirty="0" smtClean="0"/>
              <a:t> </a:t>
            </a:r>
            <a:r>
              <a:rPr lang="ja-JP" altLang="en-US" sz="4000" dirty="0" smtClean="0"/>
              <a:t>一緒</a:t>
            </a:r>
            <a:r>
              <a:rPr lang="ja-JP" altLang="en-US" sz="4000" dirty="0"/>
              <a:t>に歌いましょう！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幸福拍手歌</a:t>
            </a:r>
            <a:r>
              <a:rPr lang="ja-JP" altLang="en-US" sz="4800" dirty="0" smtClean="0"/>
              <a:t>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　　　　　</a:t>
            </a:r>
            <a:r>
              <a:rPr lang="ja-JP" altLang="en-US" sz="3600" dirty="0" smtClean="0"/>
              <a:t>しあわせなら手をたたこう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92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48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  </a:t>
            </a:r>
            <a:r>
              <a:rPr lang="zh-CN" altLang="en-US" dirty="0" smtClean="0"/>
              <a:t>   </a:t>
            </a:r>
            <a:r>
              <a:rPr lang="ja-JP" altLang="en-US" sz="4000" dirty="0" smtClean="0"/>
              <a:t>一緒</a:t>
            </a:r>
            <a:r>
              <a:rPr lang="ja-JP" altLang="en-US" sz="4000" dirty="0"/>
              <a:t>に歌いましょう！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拍手歌</a:t>
            </a:r>
            <a:r>
              <a:rPr lang="ja-JP" altLang="en-US" sz="4000" dirty="0" smtClean="0"/>
              <a:t>　　　</a:t>
            </a:r>
            <a:r>
              <a:rPr lang="ja-JP" altLang="en-US" sz="3600" dirty="0" smtClean="0"/>
              <a:t>しあわせなら手をたたこう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6031" y="2037498"/>
            <a:ext cx="84602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ja-JP" altLang="en-US" dirty="0" smtClean="0"/>
              <a:t>番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手をたたこう）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dirty="0" smtClean="0"/>
              <a:t>如 果   感  到   幸 福   你   就   拍 拍</a:t>
            </a:r>
            <a:r>
              <a:rPr lang="ja-JP" altLang="en-US" dirty="0" smtClean="0"/>
              <a:t>  </a:t>
            </a:r>
            <a:r>
              <a:rPr lang="zh-CN" altLang="en-US" dirty="0" smtClean="0"/>
              <a:t>手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 smtClean="0"/>
              <a:t>ルーグオ　ガンダオ　シンフー　ニー　ジウ　パイパイ　ショウ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就   </a:t>
            </a:r>
            <a:r>
              <a:rPr lang="zh-CN" altLang="en-US" dirty="0" smtClean="0"/>
              <a:t>拍 拍  手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 sz="2000" dirty="0" smtClean="0"/>
              <a:t>ルーグオ</a:t>
            </a:r>
            <a:r>
              <a:rPr lang="ja-JP" altLang="en-US" sz="2000" dirty="0"/>
              <a:t>　ガンダオ　シンフー　ニー　ジウ　パイパイ　ショウ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快 快  </a:t>
            </a:r>
            <a:r>
              <a:rPr lang="ja-JP" altLang="en-US" dirty="0" smtClean="0"/>
              <a:t>　</a:t>
            </a:r>
            <a:r>
              <a:rPr lang="zh-CN" altLang="en-US" dirty="0" smtClean="0"/>
              <a:t>拍 拍   手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哟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/>
              <a:t>ルーグオ　ガンダオ　シンフー　ニー　</a:t>
            </a:r>
            <a:r>
              <a:rPr lang="ja-JP" altLang="en-US" sz="2000" dirty="0" smtClean="0"/>
              <a:t>ジウ</a:t>
            </a:r>
            <a:r>
              <a:rPr lang="zh-CN" altLang="en-US" sz="2000" dirty="0" smtClean="0"/>
              <a:t> </a:t>
            </a:r>
            <a:r>
              <a:rPr lang="ja-JP" altLang="en-US" sz="2000" dirty="0" smtClean="0"/>
              <a:t>　クアイクアイ　</a:t>
            </a:r>
            <a:r>
              <a:rPr lang="ja-JP" altLang="en-US" sz="2000" dirty="0"/>
              <a:t>パイパイ　</a:t>
            </a:r>
            <a:r>
              <a:rPr lang="ja-JP" altLang="en-US" sz="2000" dirty="0" smtClean="0"/>
              <a:t>ショウ　ヨ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看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哪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大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家</a:t>
            </a:r>
            <a:r>
              <a:rPr lang="ja-JP" altLang="en-US" dirty="0" smtClean="0"/>
              <a:t>　</a:t>
            </a:r>
            <a:r>
              <a:rPr lang="zh-CN" altLang="en-US" dirty="0" smtClean="0"/>
              <a:t>都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一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起</a:t>
            </a:r>
            <a:r>
              <a:rPr lang="ja-JP" altLang="en-US" dirty="0" smtClean="0"/>
              <a:t>　 </a:t>
            </a:r>
            <a:r>
              <a:rPr lang="zh-CN" altLang="en-US" dirty="0" smtClean="0"/>
              <a:t>拍 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手</a:t>
            </a:r>
            <a:endParaRPr lang="zh-CN" altLang="en-US" dirty="0"/>
          </a:p>
          <a:p>
            <a:pPr marL="0" indent="0">
              <a:buNone/>
            </a:pPr>
            <a:r>
              <a:rPr lang="ja-JP" altLang="en-US" sz="2000" dirty="0" smtClean="0"/>
              <a:t>カンナー　ダージア　　ドウ　イーチー　パイパイ　ショウ</a:t>
            </a:r>
            <a:endParaRPr lang="zh-CN" altLang="en-US" sz="2000" dirty="0"/>
          </a:p>
          <a:p>
            <a:endParaRPr kumimoji="1" lang="ja-JP" altLang="en-US" dirty="0"/>
          </a:p>
        </p:txBody>
      </p:sp>
      <p:pic>
        <p:nvPicPr>
          <p:cNvPr id="4" name="図 3" descr="拍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812" y="2543964"/>
            <a:ext cx="1494745" cy="13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9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48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  </a:t>
            </a:r>
            <a:r>
              <a:rPr lang="zh-CN" altLang="en-US" dirty="0" smtClean="0"/>
              <a:t>   </a:t>
            </a:r>
            <a:r>
              <a:rPr lang="ja-JP" altLang="en-US" sz="4000" dirty="0" smtClean="0"/>
              <a:t>一緒</a:t>
            </a:r>
            <a:r>
              <a:rPr lang="ja-JP" altLang="en-US" sz="4000" dirty="0"/>
              <a:t>に歌いましょう！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拍手歌</a:t>
            </a:r>
            <a:r>
              <a:rPr lang="ja-JP" altLang="en-US" sz="4000" dirty="0" smtClean="0"/>
              <a:t>　　　</a:t>
            </a:r>
            <a:r>
              <a:rPr lang="ja-JP" altLang="en-US" sz="3600" dirty="0" smtClean="0"/>
              <a:t>しあわせなら手をたたこう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6031" y="2037498"/>
            <a:ext cx="8688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２番</a:t>
            </a:r>
            <a:r>
              <a:rPr lang="en-US" altLang="ja-JP" sz="1800" dirty="0" smtClean="0"/>
              <a:t>(</a:t>
            </a:r>
            <a:r>
              <a:rPr lang="ja-JP" altLang="en-US" sz="1800" dirty="0"/>
              <a:t>足</a:t>
            </a:r>
            <a:r>
              <a:rPr lang="ja-JP" altLang="en-US" sz="1800" dirty="0" smtClean="0"/>
              <a:t>をならそう）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dirty="0" smtClean="0"/>
              <a:t>如 果   感  到   幸 福   你   就    跺 跺   脚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 smtClean="0"/>
              <a:t>ルーグオ　ガンダオ　シンフー　ニー　ジウ　ドゥオドゥオ ジャオ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跺 </a:t>
            </a:r>
            <a:r>
              <a:rPr lang="zh-CN" altLang="en-US" dirty="0"/>
              <a:t>跺   脚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 sz="2000" dirty="0" smtClean="0"/>
              <a:t>ルーグオ</a:t>
            </a:r>
            <a:r>
              <a:rPr lang="ja-JP" altLang="en-US" sz="2000" dirty="0"/>
              <a:t>　ガンダオ　シンフー　ニー　ジウ　</a:t>
            </a:r>
            <a:r>
              <a:rPr lang="ja-JP" altLang="en-US" sz="2000" dirty="0" smtClean="0"/>
              <a:t>ドゥオドゥオ ジャオ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快 快  </a:t>
            </a:r>
            <a:r>
              <a:rPr lang="ja-JP" altLang="en-US" dirty="0" smtClean="0"/>
              <a:t>　</a:t>
            </a:r>
            <a:r>
              <a:rPr lang="zh-CN" altLang="en-US" dirty="0"/>
              <a:t>跺 跺   脚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哟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/>
              <a:t>ルーグオ　ガンダオ　シンフー　ニー　</a:t>
            </a:r>
            <a:r>
              <a:rPr lang="ja-JP" altLang="en-US" sz="2000" dirty="0" smtClean="0"/>
              <a:t>ジウ</a:t>
            </a:r>
            <a:r>
              <a:rPr lang="zh-CN" altLang="en-US" sz="2000" dirty="0" smtClean="0"/>
              <a:t> </a:t>
            </a:r>
            <a:r>
              <a:rPr lang="ja-JP" altLang="en-US" sz="2000" dirty="0" smtClean="0"/>
              <a:t>　クアイクアイ　</a:t>
            </a:r>
            <a:r>
              <a:rPr lang="ja-JP" altLang="en-US" sz="2000" dirty="0"/>
              <a:t>ドゥオドゥオ ジャオ</a:t>
            </a:r>
            <a:r>
              <a:rPr lang="ja-JP" altLang="en-US" sz="2000" dirty="0" smtClean="0"/>
              <a:t>　ヨ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看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哪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大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家</a:t>
            </a:r>
            <a:r>
              <a:rPr lang="ja-JP" altLang="en-US" dirty="0" smtClean="0"/>
              <a:t>　</a:t>
            </a:r>
            <a:r>
              <a:rPr lang="zh-CN" altLang="en-US" dirty="0" smtClean="0"/>
              <a:t>都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一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起</a:t>
            </a:r>
            <a:r>
              <a:rPr lang="ja-JP" altLang="en-US" dirty="0" smtClean="0"/>
              <a:t>　</a:t>
            </a:r>
            <a:r>
              <a:rPr lang="zh-CN" altLang="en-US" dirty="0"/>
              <a:t>跺 跺   </a:t>
            </a:r>
            <a:r>
              <a:rPr lang="zh-CN" altLang="en-US" dirty="0" smtClean="0"/>
              <a:t>脚</a:t>
            </a:r>
          </a:p>
          <a:p>
            <a:pPr marL="0" indent="0">
              <a:buNone/>
            </a:pPr>
            <a:r>
              <a:rPr lang="ja-JP" altLang="en-US" sz="2000" dirty="0" smtClean="0"/>
              <a:t>カンナー　ダージア　　ドウ　イーチー　</a:t>
            </a:r>
            <a:r>
              <a:rPr lang="ja-JP" altLang="en-US" sz="2000" dirty="0"/>
              <a:t>ドゥオドゥオ </a:t>
            </a:r>
            <a:r>
              <a:rPr lang="ja-JP" altLang="en-US" sz="2000" dirty="0" smtClean="0"/>
              <a:t> ジャオ</a:t>
            </a:r>
            <a:endParaRPr kumimoji="1" lang="ja-JP" altLang="en-US" dirty="0"/>
          </a:p>
        </p:txBody>
      </p:sp>
      <p:pic>
        <p:nvPicPr>
          <p:cNvPr id="4" name="図 3" descr="足ふ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1576" y="2405062"/>
            <a:ext cx="16287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9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48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  </a:t>
            </a:r>
            <a:r>
              <a:rPr lang="zh-CN" altLang="en-US" dirty="0" smtClean="0"/>
              <a:t>   </a:t>
            </a:r>
            <a:r>
              <a:rPr lang="ja-JP" altLang="en-US" sz="4000" dirty="0" smtClean="0"/>
              <a:t>一緒</a:t>
            </a:r>
            <a:r>
              <a:rPr lang="ja-JP" altLang="en-US" sz="4000" dirty="0"/>
              <a:t>に歌いましょう！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拍手歌</a:t>
            </a:r>
            <a:r>
              <a:rPr lang="ja-JP" altLang="en-US" sz="4000" dirty="0" smtClean="0"/>
              <a:t>　　　</a:t>
            </a:r>
            <a:r>
              <a:rPr lang="ja-JP" altLang="en-US" sz="3600" dirty="0" smtClean="0"/>
              <a:t>しあわせなら手をたたこう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6031" y="2037498"/>
            <a:ext cx="8688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番</a:t>
            </a:r>
            <a:r>
              <a:rPr lang="ja-JP" altLang="en-US" sz="2000" dirty="0" smtClean="0"/>
              <a:t>（肩をたたこう）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如 果   感  到   幸 福   你   就     拍 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肩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 smtClean="0"/>
              <a:t>ルーグオ　ガンダオ　シンフー　ニー　ジウ　パイパイ　ジエン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 拍 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肩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 sz="2000" dirty="0" smtClean="0"/>
              <a:t>ルーグオ</a:t>
            </a:r>
            <a:r>
              <a:rPr lang="ja-JP" altLang="en-US" sz="2000" dirty="0"/>
              <a:t>　ガンダオ　シンフー　ニー　ジウ　</a:t>
            </a:r>
            <a:r>
              <a:rPr lang="ja-JP" altLang="en-US" sz="2000" dirty="0" smtClean="0"/>
              <a:t>パイパイ　ジエン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 快  快  </a:t>
            </a:r>
            <a:r>
              <a:rPr lang="ja-JP" altLang="en-US" dirty="0" smtClean="0"/>
              <a:t>　</a:t>
            </a:r>
            <a:r>
              <a:rPr lang="zh-CN" altLang="en-US" dirty="0"/>
              <a:t>拍 </a:t>
            </a:r>
            <a:r>
              <a:rPr lang="zh-CN" altLang="en-US" dirty="0" smtClean="0"/>
              <a:t>拍   肩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哟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/>
              <a:t>ルーグオ　ガンダオ　シンフー　ニー　</a:t>
            </a:r>
            <a:r>
              <a:rPr lang="ja-JP" altLang="en-US" sz="2000" dirty="0" smtClean="0"/>
              <a:t>ジウ</a:t>
            </a:r>
            <a:r>
              <a:rPr lang="zh-CN" altLang="en-US" sz="2000" dirty="0" smtClean="0"/>
              <a:t> </a:t>
            </a:r>
            <a:r>
              <a:rPr lang="ja-JP" altLang="en-US" sz="2000" dirty="0" smtClean="0"/>
              <a:t>　クアイクアイ　パイパイ　ジエン　ヨ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看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哪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大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家</a:t>
            </a:r>
            <a:r>
              <a:rPr lang="ja-JP" altLang="en-US" dirty="0" smtClean="0"/>
              <a:t>　</a:t>
            </a:r>
            <a:r>
              <a:rPr lang="zh-CN" altLang="en-US" dirty="0" smtClean="0"/>
              <a:t>都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一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起</a:t>
            </a:r>
            <a:r>
              <a:rPr lang="ja-JP" altLang="en-US" dirty="0" smtClean="0"/>
              <a:t>　</a:t>
            </a:r>
            <a:r>
              <a:rPr lang="zh-CN" altLang="en-US" dirty="0"/>
              <a:t>拍 </a:t>
            </a:r>
            <a:r>
              <a:rPr lang="zh-CN" altLang="en-US" dirty="0" smtClean="0"/>
              <a:t>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肩</a:t>
            </a:r>
          </a:p>
          <a:p>
            <a:pPr marL="0" indent="0">
              <a:buNone/>
            </a:pPr>
            <a:r>
              <a:rPr lang="ja-JP" altLang="en-US" sz="2000" dirty="0" smtClean="0"/>
              <a:t>カンナー　ダージア　　ドウ　イーチー　パイパイ　ジエン</a:t>
            </a:r>
            <a:endParaRPr kumimoji="1" lang="ja-JP" altLang="en-US" dirty="0"/>
          </a:p>
        </p:txBody>
      </p:sp>
      <p:pic>
        <p:nvPicPr>
          <p:cNvPr id="4" name="図 3" descr="かたたた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939" y="2364241"/>
            <a:ext cx="1238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4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548" y="3990418"/>
            <a:ext cx="4133850" cy="23526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1200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dirty="0"/>
              <a:t>・</a:t>
            </a: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绕口令 ！！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800" b="1" dirty="0"/>
              <a:t>早口言葉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中国語の</a:t>
            </a:r>
            <a:r>
              <a:rPr lang="ja-JP" altLang="en-US" sz="5400" b="1" dirty="0" smtClean="0"/>
              <a:t>早口</a:t>
            </a:r>
            <a:r>
              <a:rPr lang="ja-JP" altLang="en-US" sz="5400" b="1" dirty="0"/>
              <a:t>言葉！</a:t>
            </a:r>
            <a:r>
              <a:rPr lang="ja-JP" altLang="en-US" sz="5400" b="1" dirty="0" smtClean="0"/>
              <a:t>！</a:t>
            </a:r>
            <a:r>
              <a:rPr lang="en-US" altLang="ja-JP" sz="5400" b="1" dirty="0" smtClean="0"/>
              <a:t/>
            </a:r>
            <a:br>
              <a:rPr lang="en-US" altLang="ja-JP" sz="5400" b="1" dirty="0" smtClean="0"/>
            </a:br>
            <a:r>
              <a:rPr lang="ja-JP" altLang="en-US" sz="5400" b="1" dirty="0" smtClean="0"/>
              <a:t>難しいよ～！！</a:t>
            </a:r>
            <a:r>
              <a:rPr lang="ja-JP" altLang="en-US" sz="5400" b="1" dirty="0"/>
              <a:t>！</a:t>
            </a:r>
            <a:endParaRPr kumimoji="1" lang="ja-JP" altLang="en-US" sz="5400" spc="130" dirty="0"/>
          </a:p>
        </p:txBody>
      </p:sp>
    </p:spTree>
    <p:extLst>
      <p:ext uri="{BB962C8B-B14F-4D97-AF65-F5344CB8AC3E}">
        <p14:creationId xmlns:p14="http://schemas.microsoft.com/office/powerpoint/2010/main" xmlns="" val="40327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23 -0.38321 C -0.4972 -0.36055 -0.52781 -0.33881 -0.54122 -0.31129 C -0.5549 -0.2803 -0.56154 -0.24422 -0.56858 -0.20838 C -0.57496 -0.1723 -0.56858 -0.14154 -0.56154 -0.10754 C -0.5549 -0.07748 -0.54474 -0.04418 -0.5209 -0.01642 C -0.50084 0.0111 -0.46658 0.03376 -0.42959 0.05041 C -0.39546 0.06706 -0.35508 0.07816 -0.31444 0.08371 C -0.27393 0.08903 -0.23303 0.08903 -0.19578 0.08371 C -0.15526 0.07816 -0.11801 0.06452 -0.08714 0.04209 C -0.05679 0.02289 -0.02969 -0.00232 -0.01589 -0.03331 C 0.00105 -0.06106 0.00743 -0.09945 0.00743 -0.13067 C 0.01134 -0.16074 0.00743 -0.19728 -0.00937 -0.2278 C -0.02631 -0.25532 -0.05679 -0.27776 -0.09743 -0.28863 C -0.13807 -0.29718 -0.17884 -0.28631 -0.20594 -0.26666 C -0.22977 -0.247 -0.24632 -0.21693 -0.24983 -0.18086 C -0.24983 -0.14385 -0.24632 -0.11101 -0.22977 -0.0828 C -0.21258 -0.05505 -0.2161 -0.05019 -0.14836 -0.01319 C -0.08714 0.0252 -0.02631 0.01433 0.01134 0.01688 C 0.04833 0.01688 0.07855 0.00601 0.1162 -0.00486 C 0.1571 -0.01897 0.1907 -0.04418 0.21415 -0.06661 C 0.23825 -0.08835 0.24815 -0.11633 0.26183 -0.16074 C 0.27199 -0.2056 0.27199 -0.2278 0.27199 -0.26111 C 0.27199 -0.29441 0.27199 -0.32794 0.27199 -0.36055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48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  </a:t>
            </a:r>
            <a:r>
              <a:rPr lang="zh-CN" altLang="en-US" dirty="0" smtClean="0"/>
              <a:t>   </a:t>
            </a:r>
            <a:r>
              <a:rPr lang="ja-JP" altLang="en-US" sz="4000" dirty="0" smtClean="0"/>
              <a:t>一緒</a:t>
            </a:r>
            <a:r>
              <a:rPr lang="ja-JP" altLang="en-US" sz="4000" dirty="0"/>
              <a:t>に歌いましょう！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拍手歌</a:t>
            </a:r>
            <a:r>
              <a:rPr lang="ja-JP" altLang="en-US" sz="4000" dirty="0" smtClean="0"/>
              <a:t>　　　</a:t>
            </a:r>
            <a:r>
              <a:rPr lang="ja-JP" altLang="en-US" sz="3600" dirty="0" smtClean="0"/>
              <a:t>しあわせなら手をたたこう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6031" y="2037498"/>
            <a:ext cx="8688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４番</a:t>
            </a:r>
            <a:r>
              <a:rPr lang="ja-JP" altLang="en-US" sz="1800" dirty="0" smtClean="0"/>
              <a:t>（ほっぺたたこう）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dirty="0" smtClean="0"/>
              <a:t>如 果   感  到   幸 福   你   就</a:t>
            </a:r>
            <a:r>
              <a:rPr lang="ja-JP" altLang="en-US" dirty="0" smtClean="0"/>
              <a:t>　　</a:t>
            </a:r>
            <a:r>
              <a:rPr lang="zh-CN" altLang="en-US" dirty="0" smtClean="0"/>
              <a:t>拍 </a:t>
            </a:r>
            <a:r>
              <a:rPr lang="zh-CN" altLang="en-US" dirty="0"/>
              <a:t>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脸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 smtClean="0"/>
              <a:t>ルーグオ　ガンダオ　シンフー　ニー　ジウ　パイパイ　リエン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</a:t>
            </a:r>
            <a:r>
              <a:rPr lang="ja-JP" altLang="en-US" dirty="0"/>
              <a:t>　　</a:t>
            </a:r>
            <a:r>
              <a:rPr lang="zh-CN" altLang="en-US" dirty="0"/>
              <a:t>拍 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脸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 sz="2000" dirty="0" smtClean="0"/>
              <a:t>ルーグオ</a:t>
            </a:r>
            <a:r>
              <a:rPr lang="ja-JP" altLang="en-US" sz="2000" dirty="0"/>
              <a:t>　ガンダオ　シンフー　ニー　ジウ　</a:t>
            </a:r>
            <a:r>
              <a:rPr lang="ja-JP" altLang="en-US" sz="2000" dirty="0" smtClean="0"/>
              <a:t>パイパイ　 リエン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快 快 </a:t>
            </a:r>
            <a:r>
              <a:rPr lang="ja-JP" altLang="en-US" dirty="0"/>
              <a:t>　　</a:t>
            </a:r>
            <a:r>
              <a:rPr lang="zh-CN" altLang="en-US" dirty="0"/>
              <a:t>拍 拍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脸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哟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/>
              <a:t>ルーグオ　ガンダオ　シンフー　ニー　</a:t>
            </a:r>
            <a:r>
              <a:rPr lang="ja-JP" altLang="en-US" sz="2000" dirty="0" smtClean="0"/>
              <a:t>ジウ</a:t>
            </a:r>
            <a:r>
              <a:rPr lang="zh-CN" altLang="en-US" sz="2000" dirty="0" smtClean="0"/>
              <a:t> </a:t>
            </a:r>
            <a:r>
              <a:rPr lang="ja-JP" altLang="en-US" sz="2000" dirty="0" smtClean="0"/>
              <a:t>　クアイクアイ　パイパイ　 リエン　ヨ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看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哪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大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家</a:t>
            </a:r>
            <a:r>
              <a:rPr lang="ja-JP" altLang="en-US" dirty="0" smtClean="0"/>
              <a:t>　</a:t>
            </a:r>
            <a:r>
              <a:rPr lang="zh-CN" altLang="en-US" dirty="0" smtClean="0"/>
              <a:t>都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一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起</a:t>
            </a:r>
            <a:r>
              <a:rPr lang="ja-JP" altLang="en-US" dirty="0" smtClean="0"/>
              <a:t>　</a:t>
            </a:r>
            <a:r>
              <a:rPr lang="ja-JP" altLang="en-US" dirty="0"/>
              <a:t>　　</a:t>
            </a:r>
            <a:r>
              <a:rPr lang="zh-CN" altLang="en-US" dirty="0"/>
              <a:t>拍 拍</a:t>
            </a:r>
            <a:r>
              <a:rPr lang="ja-JP" altLang="en-US" dirty="0" smtClean="0"/>
              <a:t>　</a:t>
            </a:r>
            <a:r>
              <a:rPr lang="zh-CN" altLang="en-US" dirty="0"/>
              <a:t>脸</a:t>
            </a:r>
            <a:endParaRPr lang="zh-CN" altLang="en-US" dirty="0" smtClean="0"/>
          </a:p>
          <a:p>
            <a:pPr marL="0" indent="0">
              <a:buNone/>
            </a:pPr>
            <a:r>
              <a:rPr lang="ja-JP" altLang="en-US" sz="2000" dirty="0" smtClean="0"/>
              <a:t>カンナー　ダージア　　ドウ　イーチー　　パイパイ　 リエン</a:t>
            </a:r>
            <a:endParaRPr kumimoji="1" lang="ja-JP" altLang="en-US" dirty="0"/>
          </a:p>
        </p:txBody>
      </p:sp>
      <p:pic>
        <p:nvPicPr>
          <p:cNvPr id="4" name="図 3" descr="ほっぺたた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890" y="2824843"/>
            <a:ext cx="1596117" cy="15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6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48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一起唱歌！！</a:t>
            </a:r>
            <a:r>
              <a:rPr lang="zh-CN" altLang="en-US" dirty="0"/>
              <a:t>   </a:t>
            </a:r>
            <a:r>
              <a:rPr lang="zh-CN" altLang="en-US" dirty="0" smtClean="0"/>
              <a:t>   </a:t>
            </a:r>
            <a:r>
              <a:rPr lang="ja-JP" altLang="en-US" sz="4000" dirty="0" smtClean="0"/>
              <a:t>一緒</a:t>
            </a:r>
            <a:r>
              <a:rPr lang="ja-JP" altLang="en-US" sz="4000" dirty="0"/>
              <a:t>に歌いましょう！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拍手歌</a:t>
            </a:r>
            <a:r>
              <a:rPr lang="ja-JP" altLang="en-US" sz="4000" dirty="0" smtClean="0"/>
              <a:t>　　　</a:t>
            </a:r>
            <a:r>
              <a:rPr lang="ja-JP" altLang="en-US" sz="3600" dirty="0" smtClean="0"/>
              <a:t>しあわせなら手をたたこう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6031" y="2037498"/>
            <a:ext cx="8688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5</a:t>
            </a:r>
            <a:r>
              <a:rPr lang="ja-JP" altLang="en-US" dirty="0" smtClean="0"/>
              <a:t>番</a:t>
            </a:r>
            <a:r>
              <a:rPr lang="ja-JP" altLang="en-US" sz="1800" dirty="0" smtClean="0"/>
              <a:t>（最初から）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dirty="0" smtClean="0"/>
              <a:t>如 果   感  到   幸 福   你   就     从 头  来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 smtClean="0"/>
              <a:t>ルーグオ　ガンダオ　シンフー　ニー　ジウ　ツォントウ ライ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从  头  来</a:t>
            </a:r>
            <a:endParaRPr lang="en-US" altLang="zh-CN" dirty="0"/>
          </a:p>
          <a:p>
            <a:pPr marL="0" indent="0">
              <a:buNone/>
            </a:pPr>
            <a:r>
              <a:rPr lang="ja-JP" altLang="en-US" sz="2000" dirty="0" smtClean="0"/>
              <a:t>ルーグオ</a:t>
            </a:r>
            <a:r>
              <a:rPr lang="ja-JP" altLang="en-US" sz="2000" dirty="0"/>
              <a:t>　ガンダオ　シンフー　ニー　ジウ　ツォントウ ライ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dirty="0" smtClean="0"/>
              <a:t>如 </a:t>
            </a:r>
            <a:r>
              <a:rPr lang="zh-CN" altLang="en-US" dirty="0"/>
              <a:t>果   感  到   幸 福   你   </a:t>
            </a:r>
            <a:r>
              <a:rPr lang="zh-CN" altLang="en-US" dirty="0" smtClean="0"/>
              <a:t>就    快 快  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从 头 来 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哟</a:t>
            </a:r>
            <a:endParaRPr lang="en-US" altLang="zh-CN" dirty="0" smtClean="0"/>
          </a:p>
          <a:p>
            <a:pPr marL="0" indent="0">
              <a:buNone/>
            </a:pPr>
            <a:r>
              <a:rPr lang="ja-JP" altLang="en-US" sz="2000" dirty="0"/>
              <a:t>ルーグオ　ガンダオ　シンフー　ニー　</a:t>
            </a:r>
            <a:r>
              <a:rPr lang="ja-JP" altLang="en-US" sz="2000" dirty="0" smtClean="0"/>
              <a:t>ジウ</a:t>
            </a:r>
            <a:r>
              <a:rPr lang="zh-CN" altLang="en-US" sz="2000" dirty="0" smtClean="0"/>
              <a:t> </a:t>
            </a:r>
            <a:r>
              <a:rPr lang="ja-JP" altLang="en-US" sz="2000" dirty="0" smtClean="0"/>
              <a:t>　クアイクアイ　</a:t>
            </a:r>
            <a:r>
              <a:rPr lang="ja-JP" altLang="en-US" sz="2000" dirty="0"/>
              <a:t>ツォントウ ライ</a:t>
            </a:r>
            <a:r>
              <a:rPr lang="ja-JP" altLang="en-US" sz="2000" dirty="0" smtClean="0"/>
              <a:t>　ヨ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看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哪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大</a:t>
            </a:r>
            <a:r>
              <a:rPr lang="ja-JP" altLang="en-US" dirty="0" smtClean="0"/>
              <a:t>　</a:t>
            </a:r>
            <a:r>
              <a:rPr lang="zh-CN" altLang="en-US" dirty="0" smtClean="0"/>
              <a:t>家</a:t>
            </a:r>
            <a:r>
              <a:rPr lang="ja-JP" altLang="en-US" dirty="0" smtClean="0"/>
              <a:t>　</a:t>
            </a:r>
            <a:r>
              <a:rPr lang="zh-CN" altLang="en-US" dirty="0" smtClean="0"/>
              <a:t>都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一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起</a:t>
            </a:r>
            <a:r>
              <a:rPr lang="ja-JP" altLang="en-US" dirty="0" smtClean="0"/>
              <a:t>　</a:t>
            </a:r>
            <a:r>
              <a:rPr lang="zh-CN" altLang="en-US" dirty="0" smtClean="0"/>
              <a:t>从 头  来</a:t>
            </a:r>
          </a:p>
          <a:p>
            <a:pPr marL="0" indent="0">
              <a:buNone/>
            </a:pPr>
            <a:r>
              <a:rPr lang="ja-JP" altLang="en-US" sz="2000" dirty="0" smtClean="0"/>
              <a:t>カンナー　ダージア　　ドウ　イーチー　ツォントウ  </a:t>
            </a:r>
            <a:r>
              <a:rPr lang="ja-JP" altLang="en-US" sz="2000" dirty="0"/>
              <a:t>ライ</a:t>
            </a:r>
            <a:endParaRPr kumimoji="1" lang="ja-JP" altLang="en-US" dirty="0"/>
          </a:p>
        </p:txBody>
      </p:sp>
      <p:pic>
        <p:nvPicPr>
          <p:cNvPr id="4" name="図 3" descr="拍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6164" y="2355164"/>
            <a:ext cx="953268" cy="853402"/>
          </a:xfrm>
          <a:prstGeom prst="rect">
            <a:avLst/>
          </a:prstGeom>
        </p:spPr>
      </p:pic>
      <p:pic>
        <p:nvPicPr>
          <p:cNvPr id="5" name="図 4" descr="ほっぺたた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1420" y="4260513"/>
            <a:ext cx="1163410" cy="1138119"/>
          </a:xfrm>
          <a:prstGeom prst="rect">
            <a:avLst/>
          </a:prstGeom>
        </p:spPr>
      </p:pic>
      <p:pic>
        <p:nvPicPr>
          <p:cNvPr id="6" name="図 5" descr="かたたた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8725" y="3416456"/>
            <a:ext cx="883104" cy="1134449"/>
          </a:xfrm>
          <a:prstGeom prst="rect">
            <a:avLst/>
          </a:prstGeom>
        </p:spPr>
      </p:pic>
      <p:pic>
        <p:nvPicPr>
          <p:cNvPr id="7" name="図 6" descr="足ふ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6405" y="2927575"/>
            <a:ext cx="1219705" cy="11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8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中国語講座　男の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" y="1645919"/>
            <a:ext cx="3408632" cy="49900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629" y="1684474"/>
            <a:ext cx="598279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自主中国語講座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67453" y="3092723"/>
            <a:ext cx="6568440" cy="1283335"/>
          </a:xfrm>
        </p:spPr>
        <p:txBody>
          <a:bodyPr/>
          <a:lstStyle/>
          <a:p>
            <a:r>
              <a:rPr kumimoji="1" lang="ja-JP" altLang="en-US" dirty="0" smtClean="0"/>
              <a:t>毎週　土曜日　午前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時～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時半</a:t>
            </a:r>
            <a:endParaRPr kumimoji="1" lang="en-US" altLang="ja-JP" dirty="0" smtClean="0"/>
          </a:p>
          <a:p>
            <a:r>
              <a:rPr lang="ja-JP" altLang="en-US" dirty="0" smtClean="0"/>
              <a:t>場所　豊中国際交流会館　６階</a:t>
            </a: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6" name="図 5" descr="中国語講座　女の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978" y="1463203"/>
            <a:ext cx="3730044" cy="5203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中国語講座　男の子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" y="1645919"/>
            <a:ext cx="3408632" cy="49900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6629" y="1684474"/>
            <a:ext cx="598279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謝謝大家　</a:t>
            </a:r>
            <a:endParaRPr kumimoji="1" lang="ja-JP" altLang="en-US" dirty="0"/>
          </a:p>
        </p:txBody>
      </p:sp>
      <p:pic>
        <p:nvPicPr>
          <p:cNvPr id="6" name="図 5" descr="中国語講座　女の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978" y="1463203"/>
            <a:ext cx="3730044" cy="5203055"/>
          </a:xfrm>
          <a:prstGeom prst="rect">
            <a:avLst/>
          </a:prstGeom>
        </p:spPr>
      </p:pic>
      <p:sp>
        <p:nvSpPr>
          <p:cNvPr id="7" name="タイトル 3"/>
          <p:cNvSpPr txBox="1">
            <a:spLocks/>
          </p:cNvSpPr>
          <p:nvPr/>
        </p:nvSpPr>
        <p:spPr>
          <a:xfrm>
            <a:off x="1961606" y="338999"/>
            <a:ext cx="784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30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ありがとうございました！！</a:t>
            </a:r>
            <a:endParaRPr kumimoji="1" lang="ja-JP" altLang="en-US" sz="4400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中国語の四声（発音）　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58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CN" altLang="en-US" sz="4000" dirty="0" smtClean="0"/>
              <a:t>妈  </a:t>
            </a:r>
            <a:r>
              <a:rPr lang="ja-JP" altLang="en-US" sz="4000" dirty="0" smtClean="0"/>
              <a:t>　　</a:t>
            </a:r>
            <a:r>
              <a:rPr lang="zh-CN" altLang="en-US" sz="4000" dirty="0" smtClean="0"/>
              <a:t>麻 </a:t>
            </a:r>
            <a:r>
              <a:rPr lang="ja-JP" altLang="en-US" sz="4000" dirty="0" smtClean="0"/>
              <a:t>　　</a:t>
            </a:r>
            <a:r>
              <a:rPr lang="zh-CN" altLang="en-US" sz="4000" dirty="0" smtClean="0"/>
              <a:t>马 </a:t>
            </a:r>
            <a:r>
              <a:rPr lang="ja-JP" altLang="en-US" sz="4000" dirty="0" smtClean="0"/>
              <a:t>　　</a:t>
            </a:r>
            <a:r>
              <a:rPr lang="zh-CN" altLang="en-US" sz="4000" dirty="0" smtClean="0"/>
              <a:t>骂</a:t>
            </a:r>
            <a:r>
              <a:rPr lang="ja-JP" altLang="en-US" sz="4000" dirty="0" smtClean="0"/>
              <a:t>　</a:t>
            </a:r>
            <a:r>
              <a:rPr lang="zh-CN" altLang="en-US" sz="4000" dirty="0" smtClean="0"/>
              <a:t>  </a:t>
            </a:r>
            <a:r>
              <a:rPr lang="ja-JP" altLang="en-US" sz="4000" dirty="0"/>
              <a:t/>
            </a:r>
            <a:br>
              <a:rPr lang="ja-JP" altLang="en-US" sz="4000" dirty="0"/>
            </a:br>
            <a:r>
              <a:rPr kumimoji="0" lang="ja-JP" altLang="ja-JP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mā</a:t>
            </a:r>
            <a:r>
              <a:rPr kumimoji="0" lang="ja-JP" altLang="en-US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　　</a:t>
            </a:r>
            <a:r>
              <a:rPr kumimoji="0" lang="ja-JP" altLang="ja-JP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má</a:t>
            </a:r>
            <a:r>
              <a:rPr kumimoji="0" lang="ja-JP" altLang="en-US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kumimoji="0" lang="ja-JP" altLang="ja-JP" sz="36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ja-JP" alt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　</a:t>
            </a:r>
            <a:r>
              <a:rPr kumimoji="0" lang="ja-JP" altLang="ja-JP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mǎ</a:t>
            </a:r>
            <a:r>
              <a:rPr kumimoji="0" lang="ja-JP" alt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　　</a:t>
            </a:r>
            <a:r>
              <a:rPr kumimoji="0" lang="ja-JP" altLang="ja-JP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mà</a:t>
            </a:r>
            <a:endParaRPr kumimoji="0" lang="en-US" altLang="ja-JP" sz="3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kumimoji="0" lang="ja-JP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一声　　　　　二声　　　　　  三声　　　   四声</a:t>
            </a:r>
            <a:endParaRPr kumimoji="0" lang="en-US" altLang="ja-JP" sz="2000" dirty="0" smtClean="0"/>
          </a:p>
          <a:p>
            <a:pPr marL="0" lvl="0" indent="0">
              <a:buNone/>
            </a:pPr>
            <a:endParaRPr lang="en-US" altLang="ja-JP" sz="40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90600" y="4095749"/>
            <a:ext cx="10515600" cy="223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56557" y="4019271"/>
            <a:ext cx="10515600" cy="235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ja-JP" altLang="en-US" sz="4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033554" y="3777432"/>
            <a:ext cx="6030686" cy="235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妈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：お母さん。</a:t>
            </a: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麻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：麻（アサ）。</a:t>
            </a:r>
            <a:endParaRPr kumimoji="1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马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：馬（ウマ）。</a:t>
            </a:r>
            <a:endParaRPr kumimoji="1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骂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：罵る（ののしる）、悪口をいう。　</a:t>
            </a:r>
            <a:r>
              <a:rPr kumimoji="1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妈妈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5850"/>
          </a:xfrm>
        </p:spPr>
        <p:txBody>
          <a:bodyPr>
            <a:noAutofit/>
          </a:bodyPr>
          <a:lstStyle/>
          <a:p>
            <a:endParaRPr lang="en-US" altLang="ja-JP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妈妈骑马</a:t>
            </a:r>
            <a:r>
              <a:rPr lang="ja-JP" altLang="en-US" sz="4000" dirty="0" err="1" smtClean="0"/>
              <a:t>，</a:t>
            </a:r>
            <a:r>
              <a:rPr lang="zh-CN" altLang="en-US" sz="4000" dirty="0" smtClean="0"/>
              <a:t>马慢</a:t>
            </a:r>
            <a:r>
              <a:rPr lang="ja-JP" altLang="en-US" sz="4000" dirty="0" err="1" smtClean="0"/>
              <a:t>，</a:t>
            </a:r>
            <a:r>
              <a:rPr lang="zh-CN" altLang="en-US" sz="4000" dirty="0" smtClean="0"/>
              <a:t>妈妈骂马</a:t>
            </a:r>
            <a:r>
              <a:rPr lang="ja-JP" altLang="en-US" sz="4000" dirty="0" err="1" smtClean="0"/>
              <a:t>。</a:t>
            </a:r>
            <a:r>
              <a:rPr lang="ja-JP" altLang="en-US" sz="4000" dirty="0"/>
              <a:t/>
            </a:r>
            <a:br>
              <a:rPr lang="ja-JP" altLang="en-US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90600" y="4095749"/>
            <a:ext cx="10515600" cy="223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/>
          </a:p>
        </p:txBody>
      </p:sp>
      <p:pic>
        <p:nvPicPr>
          <p:cNvPr id="6" name="図 5" descr="ママと馬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1016" y="2947917"/>
            <a:ext cx="4154739" cy="39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0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91366" y="4561038"/>
            <a:ext cx="3639276" cy="1893981"/>
            <a:chOff x="714185" y="4844956"/>
            <a:chExt cx="3639276" cy="189398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4185" y="4900666"/>
              <a:ext cx="1701469" cy="1838271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54442" y="4844956"/>
              <a:ext cx="1699019" cy="1835624"/>
            </a:xfrm>
            <a:prstGeom prst="rect">
              <a:avLst/>
            </a:prstGeom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43" y="4538662"/>
            <a:ext cx="1895475" cy="20478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青蛙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8640" cy="4351338"/>
          </a:xfrm>
        </p:spPr>
        <p:txBody>
          <a:bodyPr/>
          <a:lstStyle/>
          <a:p>
            <a:endParaRPr lang="en-US" altLang="ja-JP" b="1" dirty="0" smtClean="0"/>
          </a:p>
          <a:p>
            <a:pPr marL="0" indent="0">
              <a:buNone/>
            </a:pPr>
            <a:r>
              <a:rPr lang="zh-CN" altLang="en-US" b="1" dirty="0" smtClean="0"/>
              <a:t>一只青蛙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一张嘴 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两只眼睛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四条腿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 扑通一声跳下水</a:t>
            </a:r>
            <a:r>
              <a:rPr lang="ja-JP" altLang="en-US" b="1" dirty="0" err="1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两只青蛙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两张嘴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四只眼睛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八条腿 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 扑通扑通跳下水</a:t>
            </a:r>
            <a:r>
              <a:rPr lang="ja-JP" altLang="en-US" b="1" dirty="0" err="1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三只</a:t>
            </a:r>
            <a:r>
              <a:rPr lang="zh-CN" altLang="en-US" b="1" dirty="0"/>
              <a:t>青蛙 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三张嘴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六只眼睛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十二条腿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扑通扑通扑通跳下水</a:t>
            </a:r>
            <a:r>
              <a:rPr lang="ja-JP" altLang="en-US" b="1" dirty="0" err="1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四只</a:t>
            </a:r>
            <a:r>
              <a:rPr lang="zh-CN" altLang="en-US" b="1" dirty="0"/>
              <a:t>青蛙 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四张嘴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八只眼睛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十六条腿</a:t>
            </a:r>
            <a:r>
              <a:rPr lang="ja-JP" altLang="en-US" b="1" dirty="0" err="1" smtClean="0"/>
              <a:t>、</a:t>
            </a:r>
            <a:r>
              <a:rPr lang="zh-CN" altLang="en-US" b="1" dirty="0" smtClean="0"/>
              <a:t>扑通扑通扑通扑通跳下水</a:t>
            </a:r>
            <a:r>
              <a:rPr lang="ja-JP" altLang="en-US" b="1" dirty="0" err="1" smtClean="0"/>
              <a:t>。</a:t>
            </a:r>
            <a:endParaRPr lang="en-US" altLang="zh-CN" b="1" dirty="0"/>
          </a:p>
          <a:p>
            <a:pPr marL="0" indent="0">
              <a:buNone/>
            </a:pPr>
            <a:endParaRPr lang="en-US" altLang="zh-CN" b="1" dirty="0" smtClean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643262" y="4894287"/>
            <a:ext cx="4116755" cy="1499093"/>
            <a:chOff x="3821177" y="809469"/>
            <a:chExt cx="4116755" cy="1499093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821177" y="809469"/>
              <a:ext cx="2735162" cy="1480746"/>
              <a:chOff x="3821177" y="809469"/>
              <a:chExt cx="2735162" cy="1480746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21177" y="809469"/>
                <a:ext cx="1353569" cy="1462399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02770" y="827816"/>
                <a:ext cx="1353569" cy="1462399"/>
              </a:xfrm>
              <a:prstGeom prst="rect">
                <a:avLst/>
              </a:prstGeom>
            </p:spPr>
          </p:pic>
        </p:grp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84363" y="846163"/>
              <a:ext cx="1353569" cy="1462399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583304" y="4937541"/>
            <a:ext cx="4421922" cy="1277601"/>
            <a:chOff x="2801848" y="1169233"/>
            <a:chExt cx="4421922" cy="1277601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1848" y="1169233"/>
              <a:ext cx="1131576" cy="1222557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98630" y="1187581"/>
              <a:ext cx="1131576" cy="122255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95412" y="1205929"/>
              <a:ext cx="1131576" cy="1222557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2194" y="1224277"/>
              <a:ext cx="1131576" cy="122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742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7.77058E-7 C 0.01133 -0.00208 0.01446 -0.00971 0.02293 -0.01295 C 0.02527 -0.01573 0.02774 -0.01804 0.02996 -0.02058 C 0.03439 -0.02544 0.03439 -0.02313 0.04038 -0.02659 C 0.04442 -0.02891 0.04833 -0.03238 0.05197 -0.03515 C 0.05718 -0.03885 0.05979 -0.04325 0.06604 -0.04625 C 0.06982 -0.05042 0.07464 -0.05365 0.07881 -0.05735 C 0.08271 -0.06105 0.07933 -0.06036 0.0835 -0.06337 C 0.08441 -0.06406 0.08584 -0.06429 0.08688 -0.06499 C 0.09379 -0.06938 0.09366 -0.07262 0.10317 -0.07516 C 0.10968 -0.08025 0.12244 -0.08002 0.13104 -0.08141 C 0.14172 -0.08117 0.16738 -0.08164 0.18327 -0.07956 C 0.18809 -0.07886 0.19278 -0.07817 0.19721 -0.07701 C 0.20073 -0.07609 0.20763 -0.07447 0.20763 -0.07424 C 0.2161 -0.0703 0.22457 -0.06591 0.23082 -0.06013 C 0.23811 -0.05319 0.24385 -0.04579 0.25179 -0.03931 C 0.25335 -0.03631 0.25257 -0.03723 0.25531 -0.03423 C 0.25726 -0.03238 0.26117 -0.02845 0.26117 -0.02821 C 0.26417 -0.02128 0.25974 -0.02983 0.26469 -0.02405 C 0.26534 -0.02336 0.26521 -0.0222 0.26573 -0.02151 C 0.26794 -0.01827 0.27029 -0.0148 0.2738 -0.01203 C 0.27667 -0.00624 0.27302 -0.01272 0.27732 -0.00786 C 0.27954 -0.00532 0.28071 -0.00208 0.28214 0.00069 C 0.28331 0.0037 0.28331 0.00301 0.28553 0.00301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226E-6 -1.21387E-6 C 0.00665 -0.0111 0.0142 -0.02196 0.02176 -0.02983 C 0.02436 -0.0326 0.02749 -0.03352 0.03009 -0.03584 C 0.0353 -0.04023 0.03986 -0.0467 0.0452 -0.04971 C 0.05654 -0.06844 0.07034 -0.07306 0.08376 -0.07561 C 0.09522 -0.07491 0.10669 -0.07561 0.11802 -0.07376 C 0.12271 -0.07306 0.13313 -0.06266 0.13821 -0.05965 C 0.14277 -0.05248 0.14811 -0.05087 0.15332 -0.04786 C 0.15644 -0.04601 0.1584 -0.04162 0.16165 -0.03977 C 0.1696 -0.03514 0.18289 -0.02798 0.18927 -0.01803 C 0.192 -0.00809 0.19005 -0.01341 0.19604 -0.00416 L 0.19604 -0.00393 C 0.19787 0.00046 0.19917 0.00532 0.20099 0.00994 C 0.20243 0.01873 0.20542 0.02289 0.20777 0.02983 C 0.2122 0.04301 0.21675 0.05064 0.22366 0.05364 C 0.23095 0.05295 0.23812 0.05272 0.24541 0.05156 C 0.24945 0.05087 0.25166 0.04231 0.25479 0.03769 C 0.25909 0.03098 0.2643 0.02428 0.26808 0.01572 C 0.27172 0.0074 0.27563 -0.00139 0.2798 -0.00809 C 0.28371 -0.0215 0.2884 -0.03098 0.29413 -0.03977 C 0.29517 -0.04139 0.29791 -0.05087 0.2983 -0.05179 C 0.29999 -0.05595 0.3026 -0.05965 0.30494 -0.06173 C 0.30898 -0.07075 0.31536 -0.08139 0.32096 -0.08347 C 0.32539 -0.08509 0.33425 -0.08763 0.33425 -0.0874 C 0.34845 -0.08647 0.35965 -0.08601 0.3728 -0.07954 C 0.37749 -0.07214 0.3814 -0.06474 0.38544 -0.05572 C 0.38635 -0.04925 0.38961 -0.03792 0.38961 -0.03769 C 0.39065 -0.03029 0.39234 -0.02035 0.39456 -0.0141 C 0.39534 -0.01202 0.39638 -0.01017 0.39716 -0.00809 C 0.39781 -0.00624 0.39886 -0.00208 0.39886 -0.00185 " pathEditMode="relative" rAng="0" ptsTypes="ffffffffffFffffffffffffffffff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173E-6 -3.64162E-6 C 0.01068 -0.00763 0.01589 -0.02658 0.02592 -0.03699 C 0.04064 -0.0726 0.07998 -0.09017 0.1033 -0.10034 C 0.13143 -0.09757 0.11684 -0.09895 0.13287 -0.09156 C 0.14003 -0.08346 0.14537 -0.07167 0.15136 -0.06104 C 0.15801 -0.04924 0.1653 -0.03953 0.17103 -0.02612 C 0.17286 -0.01595 0.17611 -0.00624 0.17963 0.00232 C 0.18132 0.01203 0.1851 0.01896 0.18705 0.02844 C 0.18784 0.02636 0.18875 0.02428 0.1894 0.02197 C 0.19005 0.01989 0.19005 0.01735 0.1907 0.01527 C 0.19213 0.01064 0.19565 0.00232 0.19565 0.00232 C 0.19721 -0.00647 0.1993 -0.01086 0.20295 -0.01734 C 0.20464 -0.02566 0.2079 -0.02936 0.21037 -0.03699 C 0.22235 -0.07375 0.2458 -0.09687 0.26821 -0.10913 C 0.27928 -0.10843 0.29035 -0.10843 0.30142 -0.10705 C 0.31067 -0.10589 0.32174 -0.09595 0.33086 -0.09156 C 0.3362 -0.08601 0.33972 -0.08115 0.34571 -0.07861 C 0.34792 -0.07445 0.35092 -0.0719 0.353 -0.06774 C 0.359 -0.05549 0.36382 -0.03907 0.36903 -0.02612 C 0.37007 -0.02358 0.37163 -0.02219 0.37267 -0.01965 C 0.37502 -0.0141 0.37893 -0.00208 0.37893 -0.00208 C 0.38036 0.00602 0.38257 0.01133 0.38375 0.01966 C 0.38804 0.00833 0.38948 -0.0067 0.39234 -0.01965 C 0.39873 -0.04855 0.40758 -0.08115 0.42074 -0.10265 C 0.42751 -0.11352 0.43676 -0.12508 0.44536 -0.13086 C 0.44901 -0.13341 0.4563 -0.13757 0.4563 -0.13757 C 0.46333 -0.13664 0.47154 -0.14034 0.47727 -0.13317 C 0.48014 -0.12971 0.48183 -0.12346 0.4847 -0.12 C 0.49603 -0.10635 0.47818 -0.12716 0.49447 -0.11121 C 0.49994 -0.10589 0.50124 -0.09872 0.50684 -0.09387 C 0.51036 -0.08554 0.51374 -0.08138 0.51791 -0.07421 C 0.51948 -0.06867 0.51987 -0.06219 0.52156 -0.05664 C 0.52495 -0.04554 0.52703 -0.04254 0.53133 -0.03491 C 0.53367 -0.02358 0.53198 -0.03005 0.53758 -0.01526 C 0.53836 -0.01317 0.54006 -0.00878 0.54006 -0.00878 C 0.54318 0.00925 0.5381 -0.01803 0.54618 0.01087 C 0.54696 0.01388 0.54865 0.01966 0.54865 0.01966 " pathEditMode="relative" ptsTypes="ffffffffffffffffffffffffffffffffffff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914E-6 -1.7341E-7 C 0.00403 -0.01087 0.00885 -0.02058 0.01367 -0.03052 C 0.01458 -0.03237 0.01485 -0.03538 0.01589 -0.03723 C 0.01706 -0.03977 0.01875 -0.04116 0.02006 -0.0437 C 0.02097 -0.04555 0.02123 -0.04832 0.02227 -0.05017 C 0.03022 -0.06682 0.04389 -0.08509 0.05497 -0.08948 C 0.06421 -0.09711 0.07581 -0.10197 0.08571 -0.10474 C 0.0904 -0.10405 0.09495 -0.10497 0.09951 -0.10266 C 0.10082 -0.10197 0.10108 -0.0985 0.1016 -0.09618 C 0.10316 -0.0904 0.1059 -0.07861 0.1059 -0.07838 C 0.10915 -0.05179 0.11111 -0.02474 0.11436 0.00208 C 0.12036 -0.00185 0.11619 0.00277 0.12075 -0.01318 C 0.12452 -0.02659 0.12921 -0.03907 0.13455 -0.05017 C 0.13586 -0.05942 0.13768 -0.0652 0.14081 -0.07214 C 0.14367 -0.08809 0.15097 -0.10081 0.15891 -0.10474 C 0.17168 -0.11792 0.16556 -0.11445 0.17689 -0.11792 C 0.18796 -0.12509 0.19955 -0.12139 0.21076 -0.12 C 0.2144 -0.11445 0.21766 -0.10798 0.22144 -0.10266 C 0.22378 -0.09549 0.22652 -0.09225 0.22886 -0.08509 C 0.23199 -0.06497 0.22678 -0.0948 0.23303 -0.07214 C 0.23889 -0.05156 0.2286 -0.07445 0.23733 -0.05688 C 0.23915 -0.04509 0.24137 -0.03445 0.24488 -0.02405 C 0.24606 -0.00809 0.24879 0.00647 0.25114 0.02173 C 0.25439 0.00208 0.26143 -0.01318 0.26794 -0.02844 C 0.27211 -0.03815 0.27602 -0.04832 0.27979 -0.05896 C 0.28044 -0.06104 0.28201 -0.06173 0.28292 -0.06335 C 0.29464 -0.08324 0.27641 -0.05434 0.28917 -0.07861 C 0.29217 -0.08416 0.29594 -0.08809 0.29868 -0.09387 C 0.30376 -0.10405 0.30884 -0.1126 0.3147 -0.12 C 0.31705 -0.12277 0.32122 -0.12879 0.32122 -0.12855 C 0.32499 -0.1274 0.32903 -0.1274 0.33268 -0.12439 C 0.33737 -0.12069 0.34088 -0.11283 0.34544 -0.10913 C 0.35065 -0.0948 0.34688 -0.10405 0.35495 -0.0874 C 0.35625 -0.08509 0.35717 -0.08301 0.35821 -0.08069 C 0.35912 -0.07861 0.36133 -0.07422 0.36133 -0.07399 C 0.3629 -0.06451 0.36602 -0.05665 0.36863 -0.04809 C 0.37397 -0.03144 0.37918 -0.01549 0.38361 0.00208 C 0.38726 -0.02081 0.39312 -0.04092 0.40054 -0.05896 C 0.40367 -0.06613 0.40445 -0.07376 0.40797 -0.08069 C 0.41161 -0.10428 0.42855 -0.11884 0.43975 -0.12231 C 0.45356 -0.12092 0.46645 -0.11977 0.48 -0.11561 C 0.48573 -0.11191 0.49146 -0.1089 0.49693 -0.10474 C 0.50149 -0.0911 0.50931 -0.09688 0.51504 -0.08509 C 0.52051 -0.07399 0.51765 -0.07907 0.52351 -0.06983 C 0.5265 -0.05757 0.5252 -0.06197 0.52989 -0.04809 C 0.53093 -0.04509 0.53302 -0.03931 0.53302 -0.03907 C 0.53432 -0.03121 0.53679 -0.02543 0.53836 -0.01757 C 0.54213 0.00208 0.53836 -0.0104 0.54253 0.00208 C 0.54383 0.00948 0.5437 0.00647 0.5437 0.01087 " pathEditMode="relative" rAng="0" ptsTypes="ffffffffffffffffffffffffffffffffffffffffffffffff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 是 十？    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5850"/>
          </a:xfrm>
        </p:spPr>
        <p:txBody>
          <a:bodyPr>
            <a:noAutofit/>
          </a:bodyPr>
          <a:lstStyle/>
          <a:p>
            <a:endParaRPr lang="en-US" altLang="ja-JP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四是四</a:t>
            </a:r>
            <a:r>
              <a:rPr lang="ja-JP" altLang="en-US" sz="4000" dirty="0" err="1" smtClean="0"/>
              <a:t>，</a:t>
            </a:r>
            <a:r>
              <a:rPr lang="zh-CN" altLang="en-US" sz="4000" dirty="0" smtClean="0"/>
              <a:t>十是十</a:t>
            </a:r>
            <a:r>
              <a:rPr lang="ja-JP" altLang="en-US" sz="4000" dirty="0" err="1" smtClean="0"/>
              <a:t>。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十四是十四</a:t>
            </a:r>
            <a:r>
              <a:rPr lang="ja-JP" altLang="en-US" sz="4000" dirty="0" err="1" smtClean="0"/>
              <a:t>、</a:t>
            </a:r>
            <a:r>
              <a:rPr lang="zh-CN" altLang="en-US" sz="4000" dirty="0" smtClean="0"/>
              <a:t>四十是四十。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 smtClean="0"/>
              <a:t>十四不是四十，四十也不是十四。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ja-JP" altLang="en-US" sz="4000" dirty="0"/>
              <a:t/>
            </a:r>
            <a:br>
              <a:rPr lang="ja-JP" altLang="en-US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endParaRPr kumimoji="1" lang="ja-JP" altLang="en-US" sz="4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90600" y="4095749"/>
            <a:ext cx="10515600" cy="223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438886" y="902295"/>
            <a:ext cx="3193503" cy="923330"/>
          </a:xfrm>
          <a:prstGeom prst="rect">
            <a:avLst/>
          </a:prstGeom>
          <a:noFill/>
          <a:effectLst>
            <a:softEdge rad="774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r>
              <a:rPr lang="ja-JP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ja-JP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＝１０ ？</a:t>
            </a:r>
            <a:endParaRPr lang="ja-JP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石老师吃柿子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34388"/>
            <a:ext cx="10915185" cy="2355850"/>
          </a:xfrm>
        </p:spPr>
        <p:txBody>
          <a:bodyPr>
            <a:noAutofit/>
          </a:bodyPr>
          <a:lstStyle/>
          <a:p>
            <a:endParaRPr lang="en-US" altLang="ja-JP" sz="4000" dirty="0" smtClean="0"/>
          </a:p>
          <a:p>
            <a:pPr marL="0" indent="0">
              <a:buNone/>
            </a:pPr>
            <a:r>
              <a:rPr lang="zh-CN" altLang="en-US" sz="3600" b="1" dirty="0"/>
              <a:t>石老师吃</a:t>
            </a:r>
            <a:r>
              <a:rPr lang="zh-CN" altLang="en-US" sz="3600" b="1" dirty="0" smtClean="0"/>
              <a:t>柿子，一天吃四个柿子，十天吃四十个柿子</a:t>
            </a:r>
            <a:r>
              <a:rPr lang="ja-JP" altLang="en-US" sz="3600" b="1" dirty="0" err="1" smtClean="0"/>
              <a:t>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kumimoji="1" lang="ja-JP" altLang="en-US" sz="40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317945" y="5016336"/>
            <a:ext cx="1978414" cy="946274"/>
            <a:chOff x="6295791" y="4475040"/>
            <a:chExt cx="3159805" cy="1623097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1794" y="4832105"/>
              <a:ext cx="860796" cy="654205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93815" y="4702545"/>
              <a:ext cx="687562" cy="522547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5791" y="4884361"/>
              <a:ext cx="860796" cy="654205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9781" y="5132939"/>
              <a:ext cx="860796" cy="65420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3183" y="5443932"/>
              <a:ext cx="860796" cy="654205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2580" y="4475040"/>
              <a:ext cx="860796" cy="654205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9197" y="5092575"/>
              <a:ext cx="860796" cy="654205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6191" y="5348899"/>
              <a:ext cx="860796" cy="654205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2978" y="5356816"/>
              <a:ext cx="860796" cy="654205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94800" y="5419677"/>
              <a:ext cx="860796" cy="654205"/>
            </a:xfrm>
            <a:prstGeom prst="rect">
              <a:avLst/>
            </a:prstGeom>
          </p:spPr>
        </p:pic>
      </p:grpSp>
      <p:grpSp>
        <p:nvGrpSpPr>
          <p:cNvPr id="17" name="グループ化 16"/>
          <p:cNvGrpSpPr/>
          <p:nvPr/>
        </p:nvGrpSpPr>
        <p:grpSpPr>
          <a:xfrm>
            <a:off x="6314380" y="4256047"/>
            <a:ext cx="1978414" cy="946274"/>
            <a:chOff x="6295791" y="4475040"/>
            <a:chExt cx="3159805" cy="16230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1794" y="4832105"/>
              <a:ext cx="860796" cy="654205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93815" y="4702545"/>
              <a:ext cx="687562" cy="522547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5791" y="4884361"/>
              <a:ext cx="860796" cy="654205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9781" y="5132939"/>
              <a:ext cx="860796" cy="654205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3183" y="5443932"/>
              <a:ext cx="860796" cy="654205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2580" y="4475040"/>
              <a:ext cx="860796" cy="65420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9197" y="5092575"/>
              <a:ext cx="860796" cy="65420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6191" y="5348899"/>
              <a:ext cx="860796" cy="654205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2978" y="5356816"/>
              <a:ext cx="860796" cy="654205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94800" y="5419677"/>
              <a:ext cx="860796" cy="654205"/>
            </a:xfrm>
            <a:prstGeom prst="rect">
              <a:avLst/>
            </a:prstGeom>
          </p:spPr>
        </p:pic>
      </p:grpSp>
      <p:grpSp>
        <p:nvGrpSpPr>
          <p:cNvPr id="28" name="グループ化 27"/>
          <p:cNvGrpSpPr/>
          <p:nvPr/>
        </p:nvGrpSpPr>
        <p:grpSpPr>
          <a:xfrm>
            <a:off x="8357070" y="4356196"/>
            <a:ext cx="1978414" cy="946274"/>
            <a:chOff x="6295791" y="4475040"/>
            <a:chExt cx="3159805" cy="162309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1794" y="4832105"/>
              <a:ext cx="860796" cy="654205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93815" y="4702545"/>
              <a:ext cx="687562" cy="522547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5791" y="4884361"/>
              <a:ext cx="860796" cy="654205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9781" y="5132939"/>
              <a:ext cx="860796" cy="654205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3183" y="5443932"/>
              <a:ext cx="860796" cy="654205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2580" y="4475040"/>
              <a:ext cx="860796" cy="654205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9197" y="5092575"/>
              <a:ext cx="860796" cy="654205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6191" y="5348899"/>
              <a:ext cx="860796" cy="654205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2978" y="5356816"/>
              <a:ext cx="860796" cy="654205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94800" y="5419677"/>
              <a:ext cx="860796" cy="654205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/>
          <p:nvPr/>
        </p:nvGrpSpPr>
        <p:grpSpPr>
          <a:xfrm>
            <a:off x="7675696" y="4840704"/>
            <a:ext cx="1978414" cy="946274"/>
            <a:chOff x="6295791" y="4475040"/>
            <a:chExt cx="3159805" cy="16230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1794" y="4832105"/>
              <a:ext cx="860796" cy="654205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93815" y="4702545"/>
              <a:ext cx="687562" cy="522547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95791" y="4884361"/>
              <a:ext cx="860796" cy="654205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9781" y="5132939"/>
              <a:ext cx="860796" cy="654205"/>
            </a:xfrm>
            <a:prstGeom prst="rect">
              <a:avLst/>
            </a:prstGeom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3183" y="5443932"/>
              <a:ext cx="860796" cy="654205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32580" y="4475040"/>
              <a:ext cx="860796" cy="654205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9197" y="5092575"/>
              <a:ext cx="860796" cy="654205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36191" y="5348899"/>
              <a:ext cx="860796" cy="654205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62978" y="5356816"/>
              <a:ext cx="860796" cy="654205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94800" y="5419677"/>
              <a:ext cx="860796" cy="654205"/>
            </a:xfrm>
            <a:prstGeom prst="rect">
              <a:avLst/>
            </a:prstGeom>
          </p:spPr>
        </p:pic>
      </p:grpSp>
      <p:pic>
        <p:nvPicPr>
          <p:cNvPr id="50" name="図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030" y="4299603"/>
            <a:ext cx="823796" cy="6260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191" y="4595695"/>
            <a:ext cx="823796" cy="6260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935" y="4617467"/>
            <a:ext cx="823796" cy="6260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384" y="4917911"/>
            <a:ext cx="823796" cy="6260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64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627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中国語　慣用句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何のこと？？？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5264" y="2465977"/>
            <a:ext cx="3326290" cy="32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4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4371</TotalTime>
  <Words>664</Words>
  <Application>Microsoft Office PowerPoint</Application>
  <PresentationFormat>ユーザー設定</PresentationFormat>
  <Paragraphs>210</Paragraphs>
  <Slides>33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テーマ</vt:lpstr>
      <vt:lpstr>自主中国語講座</vt:lpstr>
      <vt:lpstr>自主中国語講座</vt:lpstr>
      <vt:lpstr>・绕口令 ！！！ 早口言葉 　  中国語の早口言葉！！ 難しいよ～！！！</vt:lpstr>
      <vt:lpstr>中国語の四声（発音）　</vt:lpstr>
      <vt:lpstr>妈妈</vt:lpstr>
      <vt:lpstr>青蛙</vt:lpstr>
      <vt:lpstr>四 是 十？    </vt:lpstr>
      <vt:lpstr>石老师吃柿子</vt:lpstr>
      <vt:lpstr>中国語　慣用句  何のこと？？？</vt:lpstr>
      <vt:lpstr>喝   墨　水</vt:lpstr>
      <vt:lpstr>喝墨水 hē mò shuǐ 　　学問をする</vt:lpstr>
      <vt:lpstr>吃   鸭  蛋　</vt:lpstr>
      <vt:lpstr>吃   鸭  蛋chī yā dàn 　０点を取る。</vt:lpstr>
      <vt:lpstr>炒  鱿  鱼</vt:lpstr>
      <vt:lpstr>炒  鱿  鱼chǎo yóu yú  解雇する</vt:lpstr>
      <vt:lpstr>なんのやさい？　　  何だろう？ 中国語では？</vt:lpstr>
      <vt:lpstr>中国語　国名 どこの国？？？</vt:lpstr>
      <vt:lpstr>美　国</vt:lpstr>
      <vt:lpstr>智　利</vt:lpstr>
      <vt:lpstr>德 国</vt:lpstr>
      <vt:lpstr>法　国</vt:lpstr>
      <vt:lpstr>意 大 利</vt:lpstr>
      <vt:lpstr>越　南</vt:lpstr>
      <vt:lpstr>泰  国</vt:lpstr>
      <vt:lpstr>印 度 尼 西 亚</vt:lpstr>
      <vt:lpstr>一起唱歌！！      　　　　　　 一緒に歌いましょう！！  　　幸福拍手歌　 　　　　　　　　しあわせなら手をたたこう </vt:lpstr>
      <vt:lpstr>一起唱歌！！      一緒に歌いましょう！！ 幸福拍手歌　　　しあわせなら手をたたこう </vt:lpstr>
      <vt:lpstr>一起唱歌！！      一緒に歌いましょう！！ 幸福拍手歌　　　しあわせなら手をたたこう </vt:lpstr>
      <vt:lpstr>一起唱歌！！      一緒に歌いましょう！！ 幸福拍手歌　　　しあわせなら手をたたこう </vt:lpstr>
      <vt:lpstr>一起唱歌！！      一緒に歌いましょう！！ 幸福拍手歌　　　しあわせなら手をたたこう </vt:lpstr>
      <vt:lpstr>一起唱歌！！      一緒に歌いましょう！！ 幸福拍手歌　　　しあわせなら手をたたこう </vt:lpstr>
      <vt:lpstr>自主中国語講座　</vt:lpstr>
      <vt:lpstr>謝謝大家　</vt:lpstr>
    </vt:vector>
  </TitlesOfParts>
  <Company>TMTマシナリー株式会社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何のこと？？？</dc:title>
  <dc:creator>松林 純一</dc:creator>
  <cp:lastModifiedBy>JM</cp:lastModifiedBy>
  <cp:revision>113</cp:revision>
  <dcterms:created xsi:type="dcterms:W3CDTF">2018-07-16T05:47:47Z</dcterms:created>
  <dcterms:modified xsi:type="dcterms:W3CDTF">2018-09-06T13:48:07Z</dcterms:modified>
</cp:coreProperties>
</file>